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1" r:id="rId3"/>
    <p:sldId id="282" r:id="rId4"/>
    <p:sldId id="283" r:id="rId5"/>
    <p:sldId id="276" r:id="rId6"/>
    <p:sldId id="274" r:id="rId7"/>
    <p:sldId id="273" r:id="rId8"/>
    <p:sldId id="284" r:id="rId9"/>
    <p:sldId id="260" r:id="rId10"/>
    <p:sldId id="278" r:id="rId11"/>
    <p:sldId id="279" r:id="rId12"/>
    <p:sldId id="280" r:id="rId13"/>
    <p:sldId id="277" r:id="rId14"/>
    <p:sldId id="261" r:id="rId15"/>
    <p:sldId id="262" r:id="rId16"/>
    <p:sldId id="269" r:id="rId17"/>
    <p:sldId id="263" r:id="rId18"/>
    <p:sldId id="285" r:id="rId19"/>
    <p:sldId id="264" r:id="rId20"/>
    <p:sldId id="275" r:id="rId21"/>
    <p:sldId id="270" r:id="rId22"/>
    <p:sldId id="286" r:id="rId2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2" autoAdjust="0"/>
  </p:normalViewPr>
  <p:slideViewPr>
    <p:cSldViewPr>
      <p:cViewPr>
        <p:scale>
          <a:sx n="77" d="100"/>
          <a:sy n="77" d="100"/>
        </p:scale>
        <p:origin x="-1038"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11" name="10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9" name="8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4" name="3 Marcador de pie de página"/>
          <p:cNvSpPr>
            <a:spLocks noGrp="1"/>
          </p:cNvSpPr>
          <p:nvPr>
            <p:ph type="ftr" sz="quarter" idx="11"/>
          </p:nvPr>
        </p:nvSpPr>
        <p:spPr/>
        <p:txBody>
          <a:bodyPr/>
          <a:lstStyle>
            <a:extLst/>
          </a:lstStyle>
          <a:p>
            <a:endParaRPr lang="es-CL"/>
          </a:p>
        </p:txBody>
      </p:sp>
      <p:sp>
        <p:nvSpPr>
          <p:cNvPr id="5" name="4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3" name="2 Marcador de pie de página"/>
          <p:cNvSpPr>
            <a:spLocks noGrp="1"/>
          </p:cNvSpPr>
          <p:nvPr>
            <p:ph type="ftr" sz="quarter" idx="11"/>
          </p:nvPr>
        </p:nvSpPr>
        <p:spPr/>
        <p:txBody>
          <a:bodyPr/>
          <a:lstStyle>
            <a:extLst/>
          </a:lstStyle>
          <a:p>
            <a:endParaRPr lang="es-CL"/>
          </a:p>
        </p:txBody>
      </p:sp>
      <p:sp>
        <p:nvSpPr>
          <p:cNvPr id="4" name="3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458C5FF-0497-47E7-B331-A3B7B2C08E77}" type="datetimeFigureOut">
              <a:rPr lang="es-CL" smtClean="0"/>
              <a:t>17-03-2020</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CAE4F572-DE03-455F-BFC8-90D4FFFD2486}" type="slidenum">
              <a:rPr lang="es-CL" smtClean="0"/>
              <a:t>‹Nº›</a:t>
            </a:fld>
            <a:endParaRPr lang="es-CL"/>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458C5FF-0497-47E7-B331-A3B7B2C08E77}" type="datetimeFigureOut">
              <a:rPr lang="es-CL" smtClean="0"/>
              <a:t>17-03-2020</a:t>
            </a:fld>
            <a:endParaRPr lang="es-CL"/>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CL"/>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AE4F572-DE03-455F-BFC8-90D4FFFD2486}"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ctr"/>
            <a:r>
              <a:rPr lang="es-CL" dirty="0">
                <a:effectLst>
                  <a:outerShdw blurRad="38100" dist="38100" dir="2700000" algn="tl">
                    <a:srgbClr val="000000">
                      <a:alpha val="43137"/>
                    </a:srgbClr>
                  </a:outerShdw>
                </a:effectLst>
              </a:rPr>
              <a:t>Promoción de la salud y prevención de la enfermedad</a:t>
            </a:r>
          </a:p>
        </p:txBody>
      </p:sp>
      <p:sp>
        <p:nvSpPr>
          <p:cNvPr id="3" name="2 Subtítulo"/>
          <p:cNvSpPr>
            <a:spLocks noGrp="1"/>
          </p:cNvSpPr>
          <p:nvPr>
            <p:ph type="subTitle" idx="1"/>
          </p:nvPr>
        </p:nvSpPr>
        <p:spPr>
          <a:xfrm>
            <a:off x="1043608" y="3789040"/>
            <a:ext cx="7451168" cy="2448272"/>
          </a:xfrm>
        </p:spPr>
        <p:txBody>
          <a:bodyPr>
            <a:normAutofit/>
          </a:bodyPr>
          <a:lstStyle/>
          <a:p>
            <a:pPr algn="ctr"/>
            <a:r>
              <a:rPr lang="es-CL" sz="1600" b="1" dirty="0" smtClean="0">
                <a:solidFill>
                  <a:schemeClr val="accent5">
                    <a:lumMod val="75000"/>
                  </a:schemeClr>
                </a:solidFill>
              </a:rPr>
              <a:t>OA3</a:t>
            </a:r>
            <a:r>
              <a:rPr lang="es-CL" sz="1600" b="1" dirty="0">
                <a:solidFill>
                  <a:schemeClr val="tx1">
                    <a:lumMod val="95000"/>
                    <a:lumOff val="5000"/>
                  </a:schemeClr>
                </a:solidFill>
              </a:rPr>
              <a:t>: </a:t>
            </a:r>
            <a:r>
              <a:rPr lang="es-CL" b="1" dirty="0">
                <a:solidFill>
                  <a:schemeClr val="tx1">
                    <a:lumMod val="95000"/>
                    <a:lumOff val="5000"/>
                  </a:schemeClr>
                </a:solidFill>
                <a:latin typeface="Bahnschrift Light Condensed" pitchFamily="34" charset="0"/>
              </a:rPr>
              <a:t>Aplicar estrategias de promoción de la salud, prevención de la enfermedades, hábitos de alimentación saludables para fomentar una vida </a:t>
            </a:r>
          </a:p>
          <a:p>
            <a:pPr algn="ctr"/>
            <a:r>
              <a:rPr lang="es-CL" b="1" dirty="0">
                <a:solidFill>
                  <a:schemeClr val="tx1">
                    <a:lumMod val="95000"/>
                    <a:lumOff val="5000"/>
                  </a:schemeClr>
                </a:solidFill>
                <a:latin typeface="Bahnschrift Light Condensed" pitchFamily="34" charset="0"/>
              </a:rPr>
              <a:t>adecuada para la familia y comunidad de acuerdo a modelos definidos por las políticas de salud</a:t>
            </a:r>
            <a:r>
              <a:rPr lang="es-CL" b="1" dirty="0" smtClean="0">
                <a:solidFill>
                  <a:schemeClr val="tx1">
                    <a:lumMod val="95000"/>
                    <a:lumOff val="5000"/>
                  </a:schemeClr>
                </a:solidFill>
                <a:latin typeface="Bahnschrift Light Condensed" pitchFamily="34" charset="0"/>
              </a:rPr>
              <a:t>.</a:t>
            </a:r>
          </a:p>
          <a:p>
            <a:pPr algn="ctr"/>
            <a:r>
              <a:rPr lang="es-CL" b="1" dirty="0" smtClean="0">
                <a:solidFill>
                  <a:schemeClr val="accent3">
                    <a:lumMod val="75000"/>
                  </a:schemeClr>
                </a:solidFill>
                <a:latin typeface="Bahnschrift Light Condensed" pitchFamily="34" charset="0"/>
              </a:rPr>
              <a:t>Obj: </a:t>
            </a:r>
            <a:r>
              <a:rPr lang="es-CL" b="1" dirty="0" smtClean="0">
                <a:solidFill>
                  <a:srgbClr val="C00000"/>
                </a:solidFill>
                <a:latin typeface="Bahnschrift Light Condensed" pitchFamily="34" charset="0"/>
              </a:rPr>
              <a:t>Conocer principales conceptos asociados a la promoción y prevención de la salud.</a:t>
            </a:r>
            <a:endParaRPr lang="es-CL" b="1" dirty="0">
              <a:solidFill>
                <a:srgbClr val="C00000"/>
              </a:solidFill>
              <a:latin typeface="Bahnschrift Light Condensed" pitchFamily="34" charset="0"/>
            </a:endParaRPr>
          </a:p>
          <a:p>
            <a:pPr algn="ctr"/>
            <a:endParaRPr lang="es-CL" dirty="0"/>
          </a:p>
        </p:txBody>
      </p:sp>
      <p:pic>
        <p:nvPicPr>
          <p:cNvPr id="1026" name="Picture 2" descr="Resultado de imagen de Centro Educacional Fernando de Aragon, Puente Al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171400"/>
            <a:ext cx="2281436" cy="2281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791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332656"/>
            <a:ext cx="8183880" cy="5700120"/>
          </a:xfrm>
        </p:spPr>
        <p:txBody>
          <a:bodyPr>
            <a:noAutofit/>
          </a:bodyPr>
          <a:lstStyle/>
          <a:p>
            <a:pPr marL="0" indent="0">
              <a:buNone/>
            </a:pPr>
            <a:r>
              <a:rPr lang="es-ES" sz="1600" dirty="0" smtClean="0"/>
              <a:t>                        </a:t>
            </a:r>
          </a:p>
          <a:p>
            <a:pPr marL="0" indent="0">
              <a:buNone/>
            </a:pPr>
            <a:r>
              <a:rPr lang="es-ES" sz="2000" b="1" dirty="0"/>
              <a:t> </a:t>
            </a:r>
            <a:r>
              <a:rPr lang="es-ES" sz="2000" b="1" dirty="0" smtClean="0"/>
              <a:t>         Promoción y prevención </a:t>
            </a:r>
            <a:r>
              <a:rPr lang="es-ES" sz="2000" b="1" dirty="0"/>
              <a:t>de la salud en Chile</a:t>
            </a:r>
            <a:r>
              <a:rPr lang="es-ES" sz="2000" b="1" dirty="0" smtClean="0"/>
              <a:t>.</a:t>
            </a:r>
          </a:p>
          <a:p>
            <a:endParaRPr lang="es-ES" sz="1600" dirty="0"/>
          </a:p>
          <a:p>
            <a:pPr marL="0" indent="0">
              <a:buNone/>
            </a:pPr>
            <a:r>
              <a:rPr lang="es-ES" sz="1600" dirty="0" smtClean="0"/>
              <a:t> </a:t>
            </a:r>
          </a:p>
          <a:p>
            <a:pPr marL="0" indent="0">
              <a:buNone/>
            </a:pPr>
            <a:endParaRPr lang="es-ES" sz="1600" dirty="0"/>
          </a:p>
          <a:p>
            <a:pPr marL="0" indent="0">
              <a:buNone/>
            </a:pPr>
            <a:r>
              <a:rPr lang="es-ES" sz="2400" dirty="0" smtClean="0"/>
              <a:t>De </a:t>
            </a:r>
            <a:r>
              <a:rPr lang="es-ES" sz="2400" dirty="0"/>
              <a:t>acuerdo con la transición epidemiológica y nutricional en Chile, el Ministerio de Salud cambió las políticas tradicionales de la madre y la niñez por nuevas prioridades basadas en enfermedades cardiovasculares, cáncer, lesiones y problemas de salud mental. Los principales factores condicionantes para estos problemas de salud son la alimentación y la nutrición, la actividad física, el tabaco, el psicosocial y el medioambiente. </a:t>
            </a:r>
            <a:endParaRPr lang="es-CL" sz="2400" dirty="0"/>
          </a:p>
        </p:txBody>
      </p:sp>
      <p:sp>
        <p:nvSpPr>
          <p:cNvPr id="4" name="3 Rectángulo redondeado"/>
          <p:cNvSpPr/>
          <p:nvPr/>
        </p:nvSpPr>
        <p:spPr>
          <a:xfrm>
            <a:off x="467544" y="1196752"/>
            <a:ext cx="8064896"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 promoción </a:t>
            </a:r>
            <a:r>
              <a:rPr lang="es-ES" dirty="0"/>
              <a:t>de la salud en </a:t>
            </a:r>
            <a:r>
              <a:rPr lang="es-ES" dirty="0" smtClean="0"/>
              <a:t>Chile es de </a:t>
            </a:r>
            <a:r>
              <a:rPr lang="es-ES" dirty="0"/>
              <a:t>acuerdo con la transición epidemiológica y nutricional en Chile, el Ministerio de Salud cambió las políticas tradicionales de la madre y la niñez por nuevas prioridades basadas en enfermedades cardiovasculares, cáncer, lesiones y problemas de salud mental. Los principales factores condicionantes para estos problemas de salud son la alimentación y la nutrición, la actividad física, el tabaco, el psicosocial y el medioambiente. Para abordar estos factores, se estableció un plan estratégico con objetivos para el período 2000-2010 basado en una organización intersectorial, la Junta Nacional de Promoción de la Salud (VIDA CHILE</a:t>
            </a:r>
            <a:r>
              <a:rPr lang="es-ES" dirty="0" smtClean="0"/>
              <a:t>).</a:t>
            </a:r>
            <a:endParaRPr lang="es-CL" dirty="0"/>
          </a:p>
        </p:txBody>
      </p:sp>
    </p:spTree>
    <p:extLst>
      <p:ext uri="{BB962C8B-B14F-4D97-AF65-F5344CB8AC3E}">
        <p14:creationId xmlns:p14="http://schemas.microsoft.com/office/powerpoint/2010/main" val="3697023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12776"/>
            <a:ext cx="8136904" cy="3744416"/>
          </a:xfrm>
        </p:spPr>
        <p:txBody>
          <a:bodyPr>
            <a:normAutofit fontScale="85000" lnSpcReduction="20000"/>
          </a:bodyPr>
          <a:lstStyle/>
          <a:p>
            <a:pPr marL="0" indent="0">
              <a:buNone/>
            </a:pPr>
            <a:r>
              <a:rPr lang="es-ES" dirty="0" smtClean="0"/>
              <a:t>     Para </a:t>
            </a:r>
            <a:r>
              <a:rPr lang="es-ES" dirty="0"/>
              <a:t>abordar estos factores, se estableció un plan estratégico con objetivos para el período 2000-2010 basado en una organización intersectorial, la Junta Nacional de Promoción de la Salud (VIDA CHILE), que incluye 25 organizaciones gubernamentales y descentralizadas a 12 Regiones y 308 condados. Se desarrollaron estrategias para cada uno de los factores de condicionamiento y se implementaron a nivel local en instalaciones preescolares y escolares, lugares de trabajo y municipios. </a:t>
            </a:r>
            <a:endParaRPr lang="es-CL" dirty="0"/>
          </a:p>
        </p:txBody>
      </p:sp>
      <p:sp>
        <p:nvSpPr>
          <p:cNvPr id="4" name="3 Rectángulo redondeado"/>
          <p:cNvSpPr/>
          <p:nvPr/>
        </p:nvSpPr>
        <p:spPr>
          <a:xfrm>
            <a:off x="467544" y="1196752"/>
            <a:ext cx="8064896" cy="3888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que incluye 25 organizaciones gubernamentales y descentralizadas a 12 Regiones y 308 condados. Se desarrollaron estrategias para cada uno de los factores de condicionamiento y se implementaron a nivel local en instalaciones preescolares y escolares, lugares de trabajo y municipios. Los principales logros de esta política han sido un modelo de gestión descentralizada para la promoción de la salud con proyectos y programas que trabajan en todo el país para cumplir los objetivos y una línea de base basada en una encuesta nacional realizada en noviembre de 2000. </a:t>
            </a:r>
            <a:endParaRPr lang="es-CL" dirty="0"/>
          </a:p>
        </p:txBody>
      </p:sp>
    </p:spTree>
    <p:extLst>
      <p:ext uri="{BB962C8B-B14F-4D97-AF65-F5344CB8AC3E}">
        <p14:creationId xmlns:p14="http://schemas.microsoft.com/office/powerpoint/2010/main" val="154929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268760"/>
            <a:ext cx="8183880" cy="4187952"/>
          </a:xfrm>
        </p:spPr>
        <p:txBody>
          <a:bodyPr>
            <a:normAutofit fontScale="77500" lnSpcReduction="20000"/>
          </a:bodyPr>
          <a:lstStyle/>
          <a:p>
            <a:r>
              <a:rPr lang="es-ES" dirty="0"/>
              <a:t>Los principales logros de esta política han sido un modelo de gestión descentralizada para la promoción de la salud con proyectos y programas que trabajan en todo el país para cumplir los objetivos y una línea de base basada en una encuesta nacional realizada en noviembre de 2000. Algunos de los desafíos para el futuro son incorporar la promoción de la salud en todas las actividades del sector de la salud, fortalecer los vínculos estratégicos entre todas las organizaciones gubernamentales involucradas en VIDA CHILE y superar dilemas percibidos, como supuestos antagonismos entre la promoción de la salud y la prevención de la salud.</a:t>
            </a:r>
            <a:endParaRPr lang="es-CL" dirty="0"/>
          </a:p>
          <a:p>
            <a:endParaRPr lang="es-CL" dirty="0"/>
          </a:p>
        </p:txBody>
      </p:sp>
      <p:sp>
        <p:nvSpPr>
          <p:cNvPr id="4" name="3 Rectángulo redondeado"/>
          <p:cNvSpPr/>
          <p:nvPr/>
        </p:nvSpPr>
        <p:spPr>
          <a:xfrm>
            <a:off x="683568" y="980728"/>
            <a:ext cx="7920880" cy="4320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Algunos de los desafíos para el futuro son incorporar la promoción de la salud en todas las actividades del sector de la salud, fortalecer los vínculos estratégicos entre todas las organizaciones gubernamentales involucradas en VIDA CHILE y superar dilemas percibidos, como supuestos antagonismos entre la promoción de la salud y la prevención de la salud, la investigación científica y las ciencias sociales, o el público y sectores privados.</a:t>
            </a:r>
            <a:endParaRPr lang="es-CL" dirty="0"/>
          </a:p>
        </p:txBody>
      </p:sp>
    </p:spTree>
    <p:extLst>
      <p:ext uri="{BB962C8B-B14F-4D97-AF65-F5344CB8AC3E}">
        <p14:creationId xmlns:p14="http://schemas.microsoft.com/office/powerpoint/2010/main" val="1955157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CL"/>
          </a:p>
        </p:txBody>
      </p:sp>
      <p:pic>
        <p:nvPicPr>
          <p:cNvPr id="5" name="Picture 2" descr="C:\Users\Biometrico\Desktop\promocion-de-la-salud-1-33-72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316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548680"/>
            <a:ext cx="8183880" cy="1051560"/>
          </a:xfrm>
        </p:spPr>
        <p:txBody>
          <a:bodyPr>
            <a:normAutofit fontScale="90000"/>
          </a:bodyPr>
          <a:lstStyle/>
          <a:p>
            <a:pPr algn="ctr"/>
            <a:r>
              <a:rPr lang="es-CL" dirty="0" smtClean="0"/>
              <a:t>Salud pública</a:t>
            </a:r>
            <a:br>
              <a:rPr lang="es-CL" dirty="0" smtClean="0"/>
            </a:br>
            <a:r>
              <a:rPr lang="es-CL" dirty="0" smtClean="0"/>
              <a:t>conceptos básicos  </a:t>
            </a:r>
            <a:endParaRPr lang="es-CL" dirty="0"/>
          </a:p>
        </p:txBody>
      </p:sp>
      <p:sp>
        <p:nvSpPr>
          <p:cNvPr id="3" name="2 Marcador de contenido"/>
          <p:cNvSpPr>
            <a:spLocks noGrp="1"/>
          </p:cNvSpPr>
          <p:nvPr>
            <p:ph idx="1"/>
          </p:nvPr>
        </p:nvSpPr>
        <p:spPr>
          <a:xfrm>
            <a:off x="457200" y="1600200"/>
            <a:ext cx="7859216" cy="4873752"/>
          </a:xfrm>
        </p:spPr>
        <p:txBody>
          <a:bodyPr/>
          <a:lstStyle/>
          <a:p>
            <a:pPr algn="just"/>
            <a:r>
              <a:rPr lang="es-CL" dirty="0" smtClean="0"/>
              <a:t>Salud pública  es la ciencia y el arte de impedir la enfermedad, prolongar la vida y fomentar la salud y eficiencia mediante el esfuerzo organizado de la comunidad  para que el individuo  en particular y la comunidad en general e encuentren  en condiciones de gozar de su derecho natural a la salud y longevidad.(OMS)</a:t>
            </a:r>
            <a:endParaRPr lang="es-CL" dirty="0"/>
          </a:p>
        </p:txBody>
      </p:sp>
    </p:spTree>
    <p:extLst>
      <p:ext uri="{BB962C8B-B14F-4D97-AF65-F5344CB8AC3E}">
        <p14:creationId xmlns:p14="http://schemas.microsoft.com/office/powerpoint/2010/main" val="335286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183880" cy="1051560"/>
          </a:xfrm>
        </p:spPr>
        <p:txBody>
          <a:bodyPr/>
          <a:lstStyle/>
          <a:p>
            <a:r>
              <a:rPr lang="es-CL" dirty="0" smtClean="0"/>
              <a:t>Definiciones de salud pública</a:t>
            </a:r>
            <a:endParaRPr lang="es-CL" dirty="0"/>
          </a:p>
        </p:txBody>
      </p:sp>
      <p:sp>
        <p:nvSpPr>
          <p:cNvPr id="3" name="2 Marcador de contenido"/>
          <p:cNvSpPr>
            <a:spLocks noGrp="1"/>
          </p:cNvSpPr>
          <p:nvPr>
            <p:ph idx="1"/>
          </p:nvPr>
        </p:nvSpPr>
        <p:spPr/>
        <p:txBody>
          <a:bodyPr>
            <a:normAutofit fontScale="77500" lnSpcReduction="20000"/>
          </a:bodyPr>
          <a:lstStyle/>
          <a:p>
            <a:endParaRPr lang="es-CL" dirty="0" smtClean="0"/>
          </a:p>
          <a:p>
            <a:endParaRPr lang="es-CL" dirty="0"/>
          </a:p>
          <a:p>
            <a:r>
              <a:rPr lang="es-CL" dirty="0" smtClean="0"/>
              <a:t>           </a:t>
            </a:r>
          </a:p>
          <a:p>
            <a:pPr marL="0" indent="0">
              <a:buNone/>
            </a:pPr>
            <a:endParaRPr lang="es-CL" dirty="0" smtClean="0"/>
          </a:p>
          <a:p>
            <a:pPr marL="0" indent="0" algn="just">
              <a:buNone/>
            </a:pPr>
            <a:r>
              <a:rPr lang="es-CL" dirty="0"/>
              <a:t> </a:t>
            </a:r>
            <a:r>
              <a:rPr lang="es-CL" dirty="0" smtClean="0"/>
              <a:t>            Es la ciencia y el arte de organizar y dirigir los esfuerzos colectivos para proteger, fomentar y reparar la salud (Molina)</a:t>
            </a:r>
          </a:p>
          <a:p>
            <a:pPr algn="just"/>
            <a:endParaRPr lang="es-CL" dirty="0" smtClean="0"/>
          </a:p>
          <a:p>
            <a:pPr algn="just"/>
            <a:endParaRPr lang="es-CL" dirty="0"/>
          </a:p>
          <a:p>
            <a:pPr algn="just"/>
            <a:r>
              <a:rPr lang="es-CL" dirty="0" smtClean="0"/>
              <a:t>          Es la aplicación de los conocimientos médicos y científico para asegurar condiciones sanas de la vida al individuo miembro de una comunidad. (Frazer).</a:t>
            </a:r>
            <a:endParaRPr lang="es-CL" dirty="0"/>
          </a:p>
          <a:p>
            <a:endParaRPr lang="es-CL" dirty="0"/>
          </a:p>
        </p:txBody>
      </p:sp>
      <p:sp>
        <p:nvSpPr>
          <p:cNvPr id="4" name="3 Flecha derecha"/>
          <p:cNvSpPr/>
          <p:nvPr/>
        </p:nvSpPr>
        <p:spPr>
          <a:xfrm>
            <a:off x="950504" y="1484784"/>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Flecha derecha"/>
          <p:cNvSpPr/>
          <p:nvPr/>
        </p:nvSpPr>
        <p:spPr>
          <a:xfrm>
            <a:off x="950504" y="2996952"/>
            <a:ext cx="64807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751983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780608" y="620688"/>
            <a:ext cx="8183880" cy="835536"/>
          </a:xfrm>
        </p:spPr>
        <p:txBody>
          <a:bodyPr>
            <a:normAutofit fontScale="90000"/>
          </a:bodyPr>
          <a:lstStyle/>
          <a:p>
            <a:r>
              <a:rPr lang="es-CL" dirty="0">
                <a:effectLst/>
              </a:rPr>
              <a:t>Funcionamiento esenciales de la salud </a:t>
            </a:r>
            <a:r>
              <a:rPr lang="es-CL" dirty="0" smtClean="0">
                <a:effectLst/>
              </a:rPr>
              <a:t>pública </a:t>
            </a:r>
            <a:endParaRPr lang="es-CL" dirty="0"/>
          </a:p>
        </p:txBody>
      </p:sp>
      <p:sp>
        <p:nvSpPr>
          <p:cNvPr id="9" name="8 Marcador de contenido"/>
          <p:cNvSpPr>
            <a:spLocks noGrp="1"/>
          </p:cNvSpPr>
          <p:nvPr>
            <p:ph idx="1"/>
          </p:nvPr>
        </p:nvSpPr>
        <p:spPr>
          <a:xfrm>
            <a:off x="539552" y="1556792"/>
            <a:ext cx="8183880" cy="4187952"/>
          </a:xfrm>
        </p:spPr>
        <p:txBody>
          <a:bodyPr>
            <a:normAutofit fontScale="92500" lnSpcReduction="10000"/>
          </a:bodyPr>
          <a:lstStyle/>
          <a:p>
            <a:pPr algn="just"/>
            <a:r>
              <a:rPr lang="es-CL" dirty="0"/>
              <a:t>Seguimiento, evolución y análisis de la situaciones de salud.</a:t>
            </a:r>
          </a:p>
          <a:p>
            <a:pPr algn="just"/>
            <a:endParaRPr lang="es-CL" dirty="0"/>
          </a:p>
          <a:p>
            <a:pPr algn="just"/>
            <a:r>
              <a:rPr lang="es-CL" dirty="0"/>
              <a:t>Vigilancia de la salud </a:t>
            </a:r>
            <a:r>
              <a:rPr lang="es-CL" dirty="0" smtClean="0"/>
              <a:t>pública</a:t>
            </a:r>
            <a:r>
              <a:rPr lang="es-CL" dirty="0"/>
              <a:t>, investigación y control de riesgos y daño en salud </a:t>
            </a:r>
            <a:r>
              <a:rPr lang="es-CL" dirty="0" smtClean="0"/>
              <a:t>pública</a:t>
            </a:r>
            <a:r>
              <a:rPr lang="es-CL" dirty="0"/>
              <a:t>.</a:t>
            </a:r>
          </a:p>
          <a:p>
            <a:pPr algn="just"/>
            <a:r>
              <a:rPr lang="es-CL" dirty="0"/>
              <a:t>Promoción de la salud.</a:t>
            </a:r>
          </a:p>
          <a:p>
            <a:pPr algn="just"/>
            <a:r>
              <a:rPr lang="es-CL" dirty="0"/>
              <a:t>Participación de los ciudadanos en la salud.</a:t>
            </a:r>
          </a:p>
          <a:p>
            <a:pPr algn="just"/>
            <a:r>
              <a:rPr lang="es-CL" dirty="0"/>
              <a:t>Desarrollo de políticas y capacidad institucional de planificación y gestión en salud </a:t>
            </a:r>
            <a:r>
              <a:rPr lang="es-CL" dirty="0" smtClean="0"/>
              <a:t>pública</a:t>
            </a:r>
            <a:endParaRPr lang="es-CL" dirty="0"/>
          </a:p>
          <a:p>
            <a:endParaRPr lang="es-CL" dirty="0"/>
          </a:p>
        </p:txBody>
      </p:sp>
    </p:spTree>
    <p:extLst>
      <p:ext uri="{BB962C8B-B14F-4D97-AF65-F5344CB8AC3E}">
        <p14:creationId xmlns:p14="http://schemas.microsoft.com/office/powerpoint/2010/main" val="2949127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183880" cy="1051560"/>
          </a:xfrm>
        </p:spPr>
        <p:txBody>
          <a:bodyPr>
            <a:normAutofit fontScale="90000"/>
          </a:bodyPr>
          <a:lstStyle/>
          <a:p>
            <a:r>
              <a:rPr lang="es-CL" dirty="0" smtClean="0">
                <a:effectLst/>
              </a:rPr>
              <a:t> </a:t>
            </a:r>
            <a:r>
              <a:rPr lang="es-CL" dirty="0" smtClean="0">
                <a:effectLst>
                  <a:outerShdw blurRad="38100" dist="38100" dir="2700000" algn="tl">
                    <a:srgbClr val="000000">
                      <a:alpha val="43137"/>
                    </a:srgbClr>
                  </a:outerShdw>
                </a:effectLst>
              </a:rPr>
              <a:t>Niveles primarios de atención de salud </a:t>
            </a:r>
            <a:endParaRPr lang="es-CL"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67544" y="2420888"/>
            <a:ext cx="8183880" cy="3312368"/>
          </a:xfrm>
        </p:spPr>
        <p:txBody>
          <a:bodyPr>
            <a:normAutofit/>
          </a:bodyPr>
          <a:lstStyle/>
          <a:p>
            <a:r>
              <a:rPr lang="es-CL" sz="3200" dirty="0" smtClean="0"/>
              <a:t>Es la atención que ofrecen los consultorios y postas rurales a través de todo país.</a:t>
            </a:r>
          </a:p>
          <a:p>
            <a:r>
              <a:rPr lang="es-CL" sz="3200" dirty="0" smtClean="0"/>
              <a:t>Es la puerta de entrada al sistema público de salud.</a:t>
            </a:r>
          </a:p>
        </p:txBody>
      </p:sp>
    </p:spTree>
    <p:extLst>
      <p:ext uri="{BB962C8B-B14F-4D97-AF65-F5344CB8AC3E}">
        <p14:creationId xmlns:p14="http://schemas.microsoft.com/office/powerpoint/2010/main" val="3660575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48680"/>
            <a:ext cx="8183880" cy="1051560"/>
          </a:xfrm>
        </p:spPr>
        <p:txBody>
          <a:bodyPr>
            <a:normAutofit fontScale="90000"/>
          </a:bodyPr>
          <a:lstStyle/>
          <a:p>
            <a:r>
              <a:rPr lang="es-CL" dirty="0" smtClean="0"/>
              <a:t>Comprende con los siguientes programas :</a:t>
            </a:r>
            <a:endParaRPr lang="es-CL" dirty="0"/>
          </a:p>
        </p:txBody>
      </p:sp>
      <p:sp>
        <p:nvSpPr>
          <p:cNvPr id="3" name="2 Marcador de contenido"/>
          <p:cNvSpPr>
            <a:spLocks noGrp="1"/>
          </p:cNvSpPr>
          <p:nvPr>
            <p:ph idx="1"/>
          </p:nvPr>
        </p:nvSpPr>
        <p:spPr>
          <a:xfrm>
            <a:off x="467544" y="2060848"/>
            <a:ext cx="8183880" cy="4187952"/>
          </a:xfrm>
        </p:spPr>
        <p:txBody>
          <a:bodyPr/>
          <a:lstStyle/>
          <a:p>
            <a:pPr marL="0" indent="0">
              <a:buNone/>
            </a:pPr>
            <a:r>
              <a:rPr lang="es-CL" b="1" dirty="0" smtClean="0"/>
              <a:t>Para quien están dirigidos?</a:t>
            </a:r>
          </a:p>
          <a:p>
            <a:pPr>
              <a:buFont typeface="Arial" pitchFamily="34" charset="0"/>
              <a:buChar char="•"/>
            </a:pPr>
            <a:r>
              <a:rPr lang="es-CL" dirty="0" smtClean="0"/>
              <a:t>A toda la población que lo necesite </a:t>
            </a:r>
          </a:p>
          <a:p>
            <a:pPr>
              <a:buFont typeface="Arial" pitchFamily="34" charset="0"/>
              <a:buChar char="•"/>
            </a:pPr>
            <a:r>
              <a:rPr lang="es-CL" dirty="0" smtClean="0"/>
              <a:t>A las mujeres embarazadas y niño </a:t>
            </a:r>
          </a:p>
          <a:p>
            <a:pPr>
              <a:buFont typeface="Arial" pitchFamily="34" charset="0"/>
              <a:buChar char="•"/>
            </a:pPr>
            <a:r>
              <a:rPr lang="es-CL" dirty="0" smtClean="0"/>
              <a:t>A personas sin recursos o indigente clasificados en el grupo A</a:t>
            </a:r>
          </a:p>
          <a:p>
            <a:pPr>
              <a:buFont typeface="Arial" pitchFamily="34" charset="0"/>
              <a:buChar char="•"/>
            </a:pPr>
            <a:r>
              <a:rPr lang="es-CL" dirty="0" smtClean="0"/>
              <a:t>A los afiliados a FONASA y sus cargas familiares. </a:t>
            </a:r>
            <a:endParaRPr lang="es-CL" dirty="0"/>
          </a:p>
          <a:p>
            <a:pPr>
              <a:buFont typeface="Arial" pitchFamily="34" charset="0"/>
              <a:buChar char="•"/>
            </a:pPr>
            <a:endParaRPr lang="es-CL" dirty="0" smtClean="0"/>
          </a:p>
          <a:p>
            <a:pPr marL="0" indent="0">
              <a:buNone/>
            </a:pPr>
            <a:endParaRPr lang="es-CL" dirty="0"/>
          </a:p>
        </p:txBody>
      </p:sp>
    </p:spTree>
    <p:extLst>
      <p:ext uri="{BB962C8B-B14F-4D97-AF65-F5344CB8AC3E}">
        <p14:creationId xmlns:p14="http://schemas.microsoft.com/office/powerpoint/2010/main" val="3527599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836712"/>
            <a:ext cx="8183880" cy="5124056"/>
          </a:xfrm>
        </p:spPr>
        <p:txBody>
          <a:bodyPr>
            <a:normAutofit/>
          </a:bodyPr>
          <a:lstStyle/>
          <a:p>
            <a:pPr marL="0" indent="0">
              <a:buNone/>
            </a:pPr>
            <a:endParaRPr lang="es-CL" dirty="0" smtClean="0"/>
          </a:p>
          <a:p>
            <a:endParaRPr lang="es-CL" dirty="0"/>
          </a:p>
          <a:p>
            <a:r>
              <a:rPr lang="es-CL" dirty="0" smtClean="0"/>
              <a:t>Para poder acceder al modelo de atención primaria la personas deben acercarse al establecimiento de salud primaria más cercano a su domicilio y acreditarse como beneficiario del sistema público de salud.</a:t>
            </a:r>
          </a:p>
          <a:p>
            <a:endParaRPr lang="es-CL" dirty="0"/>
          </a:p>
        </p:txBody>
      </p:sp>
    </p:spTree>
    <p:extLst>
      <p:ext uri="{BB962C8B-B14F-4D97-AF65-F5344CB8AC3E}">
        <p14:creationId xmlns:p14="http://schemas.microsoft.com/office/powerpoint/2010/main" val="2826264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27584" y="764704"/>
            <a:ext cx="7416824"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La Promoción de la Salud se despliega a través de la participación, el trabajo intersectorial, la comunicación social, la educación para la salud, y las estrategias de mantención de un medio ambiente saludable, las que deben expresarse en cada momento de contacto con el </a:t>
            </a:r>
            <a:r>
              <a:rPr lang="es-CL" dirty="0" smtClean="0"/>
              <a:t>usuario. La </a:t>
            </a:r>
            <a:r>
              <a:rPr lang="es-CL" dirty="0"/>
              <a:t>promoción de la salud se desarrolla a través de planes regionales y comunales para cada año, y las redes de salud deben asumir los roles que los mencionados planes le asignan</a:t>
            </a:r>
            <a:r>
              <a:rPr lang="es-CL" dirty="0" smtClean="0"/>
              <a:t>. (bibliotecaminsal,2016)</a:t>
            </a:r>
            <a:endParaRPr lang="es-CL" dirty="0"/>
          </a:p>
        </p:txBody>
      </p:sp>
      <p:pic>
        <p:nvPicPr>
          <p:cNvPr id="2050" name="Picture 2" descr="C:\Users\Biometrico\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149080"/>
            <a:ext cx="2499495" cy="18722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28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183880" cy="1051560"/>
          </a:xfrm>
        </p:spPr>
        <p:txBody>
          <a:bodyPr>
            <a:normAutofit fontScale="90000"/>
          </a:bodyPr>
          <a:lstStyle/>
          <a:p>
            <a:pPr algn="ctr"/>
            <a:r>
              <a:rPr lang="es-ES" dirty="0" smtClean="0">
                <a:effectLst/>
              </a:rPr>
              <a:t>PROGRAMA PRIMARIO DE ATENCION DE SALUD </a:t>
            </a:r>
            <a:endParaRPr lang="es-CL" dirty="0">
              <a:effectLst/>
            </a:endParaRPr>
          </a:p>
        </p:txBody>
      </p:sp>
      <p:sp>
        <p:nvSpPr>
          <p:cNvPr id="3" name="2 Marcador de contenido"/>
          <p:cNvSpPr>
            <a:spLocks noGrp="1"/>
          </p:cNvSpPr>
          <p:nvPr>
            <p:ph idx="1"/>
          </p:nvPr>
        </p:nvSpPr>
        <p:spPr>
          <a:xfrm>
            <a:off x="539552" y="1556792"/>
            <a:ext cx="8424936" cy="4187952"/>
          </a:xfrm>
        </p:spPr>
        <p:txBody>
          <a:bodyPr>
            <a:normAutofit/>
          </a:bodyPr>
          <a:lstStyle/>
          <a:p>
            <a:pPr marL="0" indent="0">
              <a:buNone/>
            </a:pPr>
            <a:endParaRPr lang="es-ES" sz="2400" dirty="0"/>
          </a:p>
          <a:p>
            <a:pPr>
              <a:buFont typeface="Wingdings" pitchFamily="2" charset="2"/>
              <a:buChar char="Ø"/>
            </a:pPr>
            <a:r>
              <a:rPr lang="es-ES" sz="2400" dirty="0" smtClean="0"/>
              <a:t>Programa infantil Programa dental.</a:t>
            </a:r>
          </a:p>
          <a:p>
            <a:pPr>
              <a:buFont typeface="Wingdings" pitchFamily="2" charset="2"/>
              <a:buChar char="Ø"/>
            </a:pPr>
            <a:r>
              <a:rPr lang="es-ES" sz="2400" dirty="0" smtClean="0"/>
              <a:t>Nutrición </a:t>
            </a:r>
          </a:p>
          <a:p>
            <a:pPr>
              <a:buFont typeface="Wingdings" pitchFamily="2" charset="2"/>
              <a:buChar char="Ø"/>
            </a:pPr>
            <a:r>
              <a:rPr lang="es-ES" sz="2400" dirty="0" smtClean="0"/>
              <a:t>Alimentos para lactantes </a:t>
            </a:r>
          </a:p>
          <a:p>
            <a:pPr>
              <a:buFont typeface="Wingdings" pitchFamily="2" charset="2"/>
              <a:buChar char="Ø"/>
            </a:pPr>
            <a:r>
              <a:rPr lang="es-ES" sz="2400" dirty="0" smtClean="0"/>
              <a:t>Programa de salud adulto.</a:t>
            </a:r>
          </a:p>
          <a:p>
            <a:pPr>
              <a:buFont typeface="Wingdings" pitchFamily="2" charset="2"/>
              <a:buChar char="Ø"/>
            </a:pPr>
            <a:r>
              <a:rPr lang="es-ES" sz="2400" dirty="0" smtClean="0"/>
              <a:t>Paciente con enfermedades crónicas</a:t>
            </a:r>
          </a:p>
          <a:p>
            <a:pPr>
              <a:buFont typeface="Wingdings" pitchFamily="2" charset="2"/>
              <a:buChar char="Ø"/>
            </a:pPr>
            <a:r>
              <a:rPr lang="es-ES" sz="2400" dirty="0" smtClean="0"/>
              <a:t>Programa de salud de la mujer .</a:t>
            </a:r>
          </a:p>
          <a:p>
            <a:pPr marL="0" indent="0">
              <a:buNone/>
            </a:pPr>
            <a:endParaRPr lang="es-ES" sz="2400" dirty="0" smtClean="0"/>
          </a:p>
          <a:p>
            <a:pPr marL="0" indent="0">
              <a:buNone/>
            </a:pPr>
            <a:r>
              <a:rPr lang="es-ES" sz="2400" dirty="0" smtClean="0"/>
              <a:t> </a:t>
            </a:r>
            <a:endParaRPr lang="es-CL" sz="2400" dirty="0"/>
          </a:p>
        </p:txBody>
      </p:sp>
    </p:spTree>
    <p:extLst>
      <p:ext uri="{BB962C8B-B14F-4D97-AF65-F5344CB8AC3E}">
        <p14:creationId xmlns:p14="http://schemas.microsoft.com/office/powerpoint/2010/main" val="173593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1051560"/>
          </a:xfrm>
        </p:spPr>
        <p:txBody>
          <a:bodyPr>
            <a:normAutofit/>
          </a:bodyPr>
          <a:lstStyle/>
          <a:p>
            <a:r>
              <a:rPr lang="es-CL" dirty="0" smtClean="0">
                <a:effectLst/>
              </a:rPr>
              <a:t>Actividad </a:t>
            </a:r>
            <a:endParaRPr lang="es-CL" dirty="0">
              <a:effectLst/>
            </a:endParaRPr>
          </a:p>
        </p:txBody>
      </p:sp>
      <p:sp>
        <p:nvSpPr>
          <p:cNvPr id="3" name="2 Marcador de contenido"/>
          <p:cNvSpPr>
            <a:spLocks noGrp="1"/>
          </p:cNvSpPr>
          <p:nvPr>
            <p:ph idx="1"/>
          </p:nvPr>
        </p:nvSpPr>
        <p:spPr>
          <a:xfrm>
            <a:off x="467544" y="1484784"/>
            <a:ext cx="8183880" cy="4187952"/>
          </a:xfrm>
        </p:spPr>
        <p:txBody>
          <a:bodyPr>
            <a:normAutofit/>
          </a:bodyPr>
          <a:lstStyle/>
          <a:p>
            <a:pPr algn="just"/>
            <a:r>
              <a:rPr lang="es-CL" dirty="0" smtClean="0"/>
              <a:t>1. De forma individual investigar las siguientes palabras: </a:t>
            </a:r>
          </a:p>
          <a:p>
            <a:pPr algn="just"/>
            <a:r>
              <a:rPr lang="es-ES" dirty="0"/>
              <a:t>promoción de la </a:t>
            </a:r>
            <a:r>
              <a:rPr lang="es-ES" dirty="0" smtClean="0"/>
              <a:t>salud.</a:t>
            </a:r>
          </a:p>
          <a:p>
            <a:pPr algn="just"/>
            <a:r>
              <a:rPr lang="es-ES" dirty="0" smtClean="0"/>
              <a:t>Minsal </a:t>
            </a:r>
          </a:p>
          <a:p>
            <a:pPr algn="just"/>
            <a:r>
              <a:rPr lang="es-ES" dirty="0" smtClean="0"/>
              <a:t>Prevención de la enfermedad .</a:t>
            </a:r>
          </a:p>
          <a:p>
            <a:pPr algn="just"/>
            <a:r>
              <a:rPr lang="es-ES" dirty="0" smtClean="0"/>
              <a:t>OMS</a:t>
            </a:r>
          </a:p>
          <a:p>
            <a:pPr algn="just"/>
            <a:r>
              <a:rPr lang="es-ES" dirty="0" smtClean="0"/>
              <a:t>Atención primaria.</a:t>
            </a:r>
            <a:endParaRPr lang="es-CL" dirty="0"/>
          </a:p>
        </p:txBody>
      </p:sp>
    </p:spTree>
    <p:extLst>
      <p:ext uri="{BB962C8B-B14F-4D97-AF65-F5344CB8AC3E}">
        <p14:creationId xmlns:p14="http://schemas.microsoft.com/office/powerpoint/2010/main" val="161340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648072"/>
          </a:xfrm>
        </p:spPr>
        <p:txBody>
          <a:bodyPr/>
          <a:lstStyle/>
          <a:p>
            <a:r>
              <a:rPr lang="es-CL" dirty="0" smtClean="0"/>
              <a:t>             ACTIVIDAD</a:t>
            </a:r>
            <a:endParaRPr lang="es-CL" dirty="0"/>
          </a:p>
        </p:txBody>
      </p:sp>
      <p:sp>
        <p:nvSpPr>
          <p:cNvPr id="3" name="2 Marcador de contenido"/>
          <p:cNvSpPr>
            <a:spLocks noGrp="1"/>
          </p:cNvSpPr>
          <p:nvPr>
            <p:ph idx="1"/>
          </p:nvPr>
        </p:nvSpPr>
        <p:spPr>
          <a:xfrm>
            <a:off x="539552" y="1268760"/>
            <a:ext cx="8183880" cy="4187952"/>
          </a:xfrm>
        </p:spPr>
        <p:txBody>
          <a:bodyPr>
            <a:normAutofit fontScale="92500"/>
          </a:bodyPr>
          <a:lstStyle/>
          <a:p>
            <a:pPr marL="0" indent="0">
              <a:buNone/>
            </a:pPr>
            <a:r>
              <a:rPr lang="es-CL" b="1" dirty="0" smtClean="0"/>
              <a:t>Investiga y registra en tu </a:t>
            </a:r>
            <a:r>
              <a:rPr lang="es-CL" b="1" dirty="0" smtClean="0"/>
              <a:t>cuaderno </a:t>
            </a:r>
            <a:endParaRPr lang="es-CL" b="1" dirty="0" smtClean="0"/>
          </a:p>
          <a:p>
            <a:pPr marL="0" indent="0">
              <a:buNone/>
            </a:pPr>
            <a:endParaRPr lang="es-CL" dirty="0"/>
          </a:p>
          <a:p>
            <a:pPr marL="0" indent="0">
              <a:buNone/>
            </a:pPr>
            <a:r>
              <a:rPr lang="es-CL" dirty="0" smtClean="0"/>
              <a:t>Explicar la diferencia entre promoción y prevención </a:t>
            </a:r>
          </a:p>
          <a:p>
            <a:pPr marL="0" indent="0">
              <a:buNone/>
            </a:pPr>
            <a:endParaRPr lang="es-CL" dirty="0"/>
          </a:p>
          <a:p>
            <a:pPr marL="0" indent="0">
              <a:buNone/>
            </a:pPr>
            <a:r>
              <a:rPr lang="es-CL" b="1" dirty="0" smtClean="0"/>
              <a:t>Con respecto al coronavirus COVID2019 </a:t>
            </a:r>
            <a:endParaRPr lang="es-CL" b="1" dirty="0"/>
          </a:p>
          <a:p>
            <a:pPr marL="0" indent="0">
              <a:buNone/>
            </a:pPr>
            <a:endParaRPr lang="es-CL" dirty="0"/>
          </a:p>
          <a:p>
            <a:pPr marL="0" indent="0">
              <a:buNone/>
            </a:pPr>
            <a:r>
              <a:rPr lang="es-CL" dirty="0" smtClean="0"/>
              <a:t> ¿Cuáles son las prevenciones de los países afectados?</a:t>
            </a:r>
          </a:p>
          <a:p>
            <a:pPr marL="0" indent="0">
              <a:buNone/>
            </a:pPr>
            <a:endParaRPr lang="es-CL" dirty="0" smtClean="0"/>
          </a:p>
          <a:p>
            <a:pPr marL="0" indent="0">
              <a:buNone/>
            </a:pPr>
            <a:endParaRPr lang="es-CL" dirty="0"/>
          </a:p>
        </p:txBody>
      </p:sp>
    </p:spTree>
    <p:extLst>
      <p:ext uri="{BB962C8B-B14F-4D97-AF65-F5344CB8AC3E}">
        <p14:creationId xmlns:p14="http://schemas.microsoft.com/office/powerpoint/2010/main" val="412188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09588" y="1288976"/>
            <a:ext cx="8136904" cy="3672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Por otro lado la prevención es una estrategia que está orientada a factores y /o grupos de riesgo, en donde las actividades se organizan por niveles según sea el estado de salud de las personas, de la familia o de la comunidad las que están dirigidas a una prevención primordial (más recientemente denominada como enfoque de determinantes sociales de la salud), primaria, secundaria y terciaria</a:t>
            </a:r>
            <a:r>
              <a:rPr lang="es-CL" dirty="0" smtClean="0"/>
              <a:t>. (</a:t>
            </a:r>
            <a:r>
              <a:rPr lang="es-CL" dirty="0"/>
              <a:t>bibliotecaminsal,2016</a:t>
            </a:r>
            <a:r>
              <a:rPr lang="es-CL" dirty="0" smtClean="0"/>
              <a:t>)</a:t>
            </a:r>
            <a:endParaRPr lang="es-CL" dirty="0"/>
          </a:p>
        </p:txBody>
      </p:sp>
    </p:spTree>
    <p:extLst>
      <p:ext uri="{BB962C8B-B14F-4D97-AF65-F5344CB8AC3E}">
        <p14:creationId xmlns:p14="http://schemas.microsoft.com/office/powerpoint/2010/main" val="1153719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183880" cy="1051560"/>
          </a:xfrm>
        </p:spPr>
        <p:txBody>
          <a:bodyPr>
            <a:normAutofit fontScale="90000"/>
          </a:bodyPr>
          <a:lstStyle/>
          <a:p>
            <a:r>
              <a:rPr lang="es-CL" dirty="0"/>
              <a:t>PROMOCIÓN DE </a:t>
            </a:r>
            <a:r>
              <a:rPr lang="es-CL" dirty="0" smtClean="0"/>
              <a:t>SALUD (MINSAL)</a:t>
            </a:r>
            <a:endParaRPr lang="es-CL" dirty="0"/>
          </a:p>
        </p:txBody>
      </p:sp>
      <p:sp>
        <p:nvSpPr>
          <p:cNvPr id="3" name="2 Marcador de contenido"/>
          <p:cNvSpPr>
            <a:spLocks noGrp="1"/>
          </p:cNvSpPr>
          <p:nvPr>
            <p:ph idx="1"/>
          </p:nvPr>
        </p:nvSpPr>
        <p:spPr>
          <a:xfrm>
            <a:off x="467544" y="1916832"/>
            <a:ext cx="8183880" cy="4187952"/>
          </a:xfrm>
        </p:spPr>
        <p:txBody>
          <a:bodyPr/>
          <a:lstStyle/>
          <a:p>
            <a:r>
              <a:rPr lang="es-CL" dirty="0" smtClean="0"/>
              <a:t> </a:t>
            </a:r>
            <a:endParaRPr lang="es-CL" dirty="0"/>
          </a:p>
        </p:txBody>
      </p:sp>
      <p:sp>
        <p:nvSpPr>
          <p:cNvPr id="4" name="3 Rectángulo redondeado"/>
          <p:cNvSpPr/>
          <p:nvPr/>
        </p:nvSpPr>
        <p:spPr>
          <a:xfrm>
            <a:off x="755576" y="2060848"/>
            <a:ext cx="7632848"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1400" dirty="0" smtClean="0">
                <a:solidFill>
                  <a:schemeClr val="tx1"/>
                </a:solidFill>
              </a:rPr>
              <a:t> </a:t>
            </a:r>
            <a:r>
              <a:rPr lang="es-CL" sz="1400" b="1" dirty="0" smtClean="0">
                <a:solidFill>
                  <a:schemeClr val="tx1"/>
                </a:solidFill>
              </a:rPr>
              <a:t>  La </a:t>
            </a:r>
            <a:r>
              <a:rPr lang="es-CL" sz="1400" b="1" dirty="0">
                <a:solidFill>
                  <a:schemeClr val="tx1"/>
                </a:solidFill>
              </a:rPr>
              <a:t>Promoción de salud, es una piedra angular de la atención primaria de salud y una función esencial de salud pública; el fundamento de su desarrollo se materializa en la eficiencia con que reduce la carga de morbilidad y mitiga el impacto social y económico de las enfermedades, dándose un amplio consenso en cuanto a la relación existente entre promoción de la salud, desarrollo humano y </a:t>
            </a:r>
            <a:r>
              <a:rPr lang="es-CL" sz="1600" b="1" dirty="0" smtClean="0">
                <a:solidFill>
                  <a:schemeClr val="tx1"/>
                </a:solidFill>
              </a:rPr>
              <a:t>económico.</a:t>
            </a:r>
            <a:endParaRPr lang="es-CL" sz="1600" b="1" dirty="0">
              <a:solidFill>
                <a:schemeClr val="tx1"/>
              </a:solidFill>
            </a:endParaRPr>
          </a:p>
        </p:txBody>
      </p:sp>
      <p:sp>
        <p:nvSpPr>
          <p:cNvPr id="5" name="4 Rectángulo redondeado"/>
          <p:cNvSpPr/>
          <p:nvPr/>
        </p:nvSpPr>
        <p:spPr>
          <a:xfrm>
            <a:off x="755576" y="3789040"/>
            <a:ext cx="7632848" cy="1831473"/>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sz="1400" b="1" dirty="0">
                <a:solidFill>
                  <a:schemeClr val="tx1"/>
                </a:solidFill>
              </a:rPr>
              <a:t>La función de promoción de la salud, está mandatada en la Autoridad Sanitaria Regional; en el ejercicio de las funciones señaladas en la Ley 19.937. La orientación hacia la promoción de la salud y la atención integral e integrada planteada por los organismos internacionales, recomienda que los sistemas de salud centrados en la atención individual, los enfoques curativos y el tratamiento de la enfermedad, deben avanzar hacia el desarrollo de acciones dirigidas hacia la promoción de la </a:t>
            </a:r>
            <a:r>
              <a:rPr lang="es-CL" sz="1400" b="1" dirty="0" smtClean="0">
                <a:solidFill>
                  <a:schemeClr val="tx1"/>
                </a:solidFill>
              </a:rPr>
              <a:t>salud.</a:t>
            </a:r>
            <a:endParaRPr lang="es-CL" sz="2400" b="1" dirty="0">
              <a:solidFill>
                <a:schemeClr val="tx1"/>
              </a:solidFill>
            </a:endParaRPr>
          </a:p>
        </p:txBody>
      </p:sp>
    </p:spTree>
    <p:extLst>
      <p:ext uri="{BB962C8B-B14F-4D97-AF65-F5344CB8AC3E}">
        <p14:creationId xmlns:p14="http://schemas.microsoft.com/office/powerpoint/2010/main" val="2831780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183880" cy="1051560"/>
          </a:xfrm>
        </p:spPr>
        <p:txBody>
          <a:bodyPr/>
          <a:lstStyle/>
          <a:p>
            <a:r>
              <a:rPr lang="es-CL" dirty="0" smtClean="0"/>
              <a:t>Definición de Promoción </a:t>
            </a:r>
            <a:endParaRPr lang="es-CL" dirty="0"/>
          </a:p>
        </p:txBody>
      </p:sp>
      <p:sp>
        <p:nvSpPr>
          <p:cNvPr id="3" name="2 Marcador de contenido"/>
          <p:cNvSpPr>
            <a:spLocks noGrp="1"/>
          </p:cNvSpPr>
          <p:nvPr>
            <p:ph idx="1"/>
          </p:nvPr>
        </p:nvSpPr>
        <p:spPr>
          <a:xfrm>
            <a:off x="467544" y="1556792"/>
            <a:ext cx="8183880" cy="4187952"/>
          </a:xfrm>
        </p:spPr>
        <p:txBody>
          <a:bodyPr/>
          <a:lstStyle/>
          <a:p>
            <a:r>
              <a:rPr lang="es-CL" dirty="0"/>
              <a:t>La Promoción de salud, es </a:t>
            </a:r>
            <a:r>
              <a:rPr lang="es-CL" dirty="0" smtClean="0"/>
              <a:t>una </a:t>
            </a:r>
            <a:r>
              <a:rPr lang="es-CL" dirty="0"/>
              <a:t>función esencial de salud pública; el fundamento de su desarrollo se materializa en la eficiencia con que reduce la carga de morbilidad y mitiga el impacto social y económico de las enfermedades</a:t>
            </a:r>
          </a:p>
        </p:txBody>
      </p:sp>
    </p:spTree>
    <p:extLst>
      <p:ext uri="{BB962C8B-B14F-4D97-AF65-F5344CB8AC3E}">
        <p14:creationId xmlns:p14="http://schemas.microsoft.com/office/powerpoint/2010/main" val="2006045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76672"/>
            <a:ext cx="8183880" cy="1051560"/>
          </a:xfrm>
        </p:spPr>
        <p:txBody>
          <a:bodyPr>
            <a:normAutofit fontScale="90000"/>
          </a:bodyPr>
          <a:lstStyle/>
          <a:p>
            <a:r>
              <a:rPr lang="es-ES" dirty="0" smtClean="0"/>
              <a:t>Organización mundial de la salud (OMS) </a:t>
            </a:r>
            <a:endParaRPr lang="es-CL" dirty="0"/>
          </a:p>
        </p:txBody>
      </p:sp>
      <p:sp>
        <p:nvSpPr>
          <p:cNvPr id="3" name="2 Marcador de contenido"/>
          <p:cNvSpPr>
            <a:spLocks noGrp="1"/>
          </p:cNvSpPr>
          <p:nvPr>
            <p:ph idx="1"/>
          </p:nvPr>
        </p:nvSpPr>
        <p:spPr>
          <a:xfrm>
            <a:off x="611560" y="1700808"/>
            <a:ext cx="8183880" cy="4187952"/>
          </a:xfrm>
        </p:spPr>
        <p:txBody>
          <a:bodyPr>
            <a:normAutofit/>
          </a:bodyPr>
          <a:lstStyle/>
          <a:p>
            <a:pPr marL="0" indent="0">
              <a:buNone/>
            </a:pPr>
            <a:endParaRPr lang="es-CL" dirty="0" smtClean="0"/>
          </a:p>
          <a:p>
            <a:pPr marL="0" indent="0">
              <a:buNone/>
            </a:pPr>
            <a:r>
              <a:rPr lang="es-CL" dirty="0"/>
              <a:t> </a:t>
            </a:r>
            <a:r>
              <a:rPr lang="es-CL" dirty="0" smtClean="0"/>
              <a:t>OMS</a:t>
            </a:r>
            <a:r>
              <a:rPr lang="es-CL" dirty="0"/>
              <a:t> es la sigla de la Organización Mundial de la Salud, una entidad de la Organización de las Naciones </a:t>
            </a:r>
            <a:r>
              <a:rPr lang="es-CL" dirty="0" smtClean="0"/>
              <a:t>Unidas.</a:t>
            </a:r>
          </a:p>
          <a:p>
            <a:pPr marL="0" indent="0">
              <a:buNone/>
            </a:pPr>
            <a:endParaRPr lang="es-CL" dirty="0" smtClean="0"/>
          </a:p>
          <a:p>
            <a:pPr marL="0" indent="0">
              <a:buNone/>
            </a:pPr>
            <a:r>
              <a:rPr lang="es-CL" dirty="0" smtClean="0"/>
              <a:t> La </a:t>
            </a:r>
            <a:r>
              <a:rPr lang="es-CL" dirty="0"/>
              <a:t>OMS se encarga de la gestión de políticas sanitarias a escala global. </a:t>
            </a:r>
          </a:p>
        </p:txBody>
      </p:sp>
      <p:pic>
        <p:nvPicPr>
          <p:cNvPr id="4098" name="Picture 2" descr="C:\Users\Biometrico\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4869160"/>
            <a:ext cx="2294749" cy="15270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957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8183880" cy="1051560"/>
          </a:xfrm>
        </p:spPr>
        <p:txBody>
          <a:bodyPr/>
          <a:lstStyle/>
          <a:p>
            <a:r>
              <a:rPr lang="es-ES" dirty="0"/>
              <a:t>Ministerio de Salud (Chile)</a:t>
            </a:r>
            <a:endParaRPr lang="es-CL" dirty="0"/>
          </a:p>
        </p:txBody>
      </p:sp>
      <p:sp>
        <p:nvSpPr>
          <p:cNvPr id="3" name="2 Marcador de contenido"/>
          <p:cNvSpPr>
            <a:spLocks noGrp="1"/>
          </p:cNvSpPr>
          <p:nvPr>
            <p:ph idx="1"/>
          </p:nvPr>
        </p:nvSpPr>
        <p:spPr>
          <a:xfrm>
            <a:off x="548669" y="2132856"/>
            <a:ext cx="7983771" cy="3736008"/>
          </a:xfrm>
        </p:spPr>
        <p:txBody>
          <a:bodyPr/>
          <a:lstStyle/>
          <a:p>
            <a:pPr algn="just"/>
            <a:r>
              <a:rPr lang="es-CL" dirty="0"/>
              <a:t>El </a:t>
            </a:r>
            <a:r>
              <a:rPr lang="es-CL" b="1" dirty="0"/>
              <a:t>Ministerio de Salud de Chile</a:t>
            </a:r>
            <a:r>
              <a:rPr lang="es-CL" dirty="0"/>
              <a:t> (</a:t>
            </a:r>
            <a:r>
              <a:rPr lang="es-CL" b="1" dirty="0"/>
              <a:t>Minsal</a:t>
            </a:r>
            <a:r>
              <a:rPr lang="es-CL" dirty="0"/>
              <a:t>) es el Ministerio de Estado cuyo objetivo es coordinar, mantener y organizar la atención de la salud de los chilenos.</a:t>
            </a:r>
          </a:p>
          <a:p>
            <a:endParaRPr lang="es-CL" dirty="0"/>
          </a:p>
        </p:txBody>
      </p:sp>
      <p:pic>
        <p:nvPicPr>
          <p:cNvPr id="3074" name="Picture 2" descr="C:\Users\Biometrico\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293096"/>
            <a:ext cx="2247900" cy="20383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810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0" y="476672"/>
            <a:ext cx="8676456" cy="1296144"/>
          </a:xfrm>
        </p:spPr>
        <p:txBody>
          <a:bodyPr>
            <a:normAutofit fontScale="90000"/>
          </a:bodyPr>
          <a:lstStyle/>
          <a:p>
            <a:r>
              <a:rPr lang="es-CL" dirty="0"/>
              <a:t>Prevención en salud (</a:t>
            </a:r>
            <a:r>
              <a:rPr lang="es-CL" dirty="0" smtClean="0"/>
              <a:t>OMS)</a:t>
            </a:r>
            <a:endParaRPr lang="es-CL" dirty="0"/>
          </a:p>
        </p:txBody>
      </p:sp>
      <p:sp>
        <p:nvSpPr>
          <p:cNvPr id="5" name="4 Subtítulo"/>
          <p:cNvSpPr>
            <a:spLocks noGrp="1"/>
          </p:cNvSpPr>
          <p:nvPr>
            <p:ph type="subTitle" idx="1"/>
          </p:nvPr>
        </p:nvSpPr>
        <p:spPr>
          <a:xfrm>
            <a:off x="395536" y="3685032"/>
            <a:ext cx="8352928" cy="2552280"/>
          </a:xfrm>
        </p:spPr>
        <p:txBody>
          <a:bodyPr>
            <a:normAutofit/>
          </a:bodyPr>
          <a:lstStyle/>
          <a:p>
            <a:endParaRPr lang="es-CL" sz="3400" dirty="0">
              <a:solidFill>
                <a:schemeClr val="tx1"/>
              </a:solidFill>
            </a:endParaRPr>
          </a:p>
        </p:txBody>
      </p:sp>
      <p:sp>
        <p:nvSpPr>
          <p:cNvPr id="6" name="5 Rectángulo redondeado"/>
          <p:cNvSpPr/>
          <p:nvPr/>
        </p:nvSpPr>
        <p:spPr>
          <a:xfrm>
            <a:off x="323528" y="4509120"/>
            <a:ext cx="8496944" cy="165618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b="1" dirty="0">
                <a:solidFill>
                  <a:schemeClr val="tx1"/>
                </a:solidFill>
              </a:rPr>
              <a:t>Factores de riesgos:</a:t>
            </a:r>
          </a:p>
          <a:p>
            <a:pPr algn="just"/>
            <a:r>
              <a:rPr lang="es-CL" dirty="0">
                <a:solidFill>
                  <a:schemeClr val="tx1"/>
                </a:solidFill>
              </a:rPr>
              <a:t>Son aquellas condiciones sociales, económicas o bilógicas, conductas o ambientes que están asociados o causan un incremento de la susceptibilidad para una enfermedad especifica, una salud deficiente o lesiones.(OMS)  </a:t>
            </a:r>
          </a:p>
        </p:txBody>
      </p:sp>
      <p:sp>
        <p:nvSpPr>
          <p:cNvPr id="7" name="6 Rectángulo redondeado"/>
          <p:cNvSpPr/>
          <p:nvPr/>
        </p:nvSpPr>
        <p:spPr>
          <a:xfrm>
            <a:off x="323528" y="2564904"/>
            <a:ext cx="8496944" cy="18002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dirty="0">
                <a:solidFill>
                  <a:schemeClr val="tx1"/>
                </a:solidFill>
              </a:rPr>
              <a:t>Medida destinada no solamente a prevenir la aparición de la enfermedad, tales como la reducción de los factores de riesgos, si no también  detener su avance y atenuar sus </a:t>
            </a:r>
            <a:r>
              <a:rPr lang="es-CL" dirty="0" smtClean="0">
                <a:solidFill>
                  <a:schemeClr val="tx1"/>
                </a:solidFill>
              </a:rPr>
              <a:t>consecuencias </a:t>
            </a:r>
            <a:r>
              <a:rPr lang="es-CL" dirty="0">
                <a:solidFill>
                  <a:schemeClr val="tx1"/>
                </a:solidFill>
              </a:rPr>
              <a:t>una vez establecida. (OMS,1998)</a:t>
            </a:r>
          </a:p>
        </p:txBody>
      </p:sp>
    </p:spTree>
    <p:extLst>
      <p:ext uri="{BB962C8B-B14F-4D97-AF65-F5344CB8AC3E}">
        <p14:creationId xmlns:p14="http://schemas.microsoft.com/office/powerpoint/2010/main" val="4271629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183880" cy="1051560"/>
          </a:xfrm>
        </p:spPr>
        <p:txBody>
          <a:bodyPr>
            <a:normAutofit fontScale="90000"/>
          </a:bodyPr>
          <a:lstStyle/>
          <a:p>
            <a:r>
              <a:rPr lang="es-CL" dirty="0" smtClean="0"/>
              <a:t>Definición de Prevención en salud</a:t>
            </a:r>
            <a:endParaRPr lang="es-CL" dirty="0"/>
          </a:p>
        </p:txBody>
      </p:sp>
      <p:sp>
        <p:nvSpPr>
          <p:cNvPr id="3" name="2 Marcador de contenido"/>
          <p:cNvSpPr>
            <a:spLocks noGrp="1"/>
          </p:cNvSpPr>
          <p:nvPr>
            <p:ph idx="1"/>
          </p:nvPr>
        </p:nvSpPr>
        <p:spPr>
          <a:xfrm>
            <a:off x="467544" y="1988840"/>
            <a:ext cx="8183880" cy="3323856"/>
          </a:xfrm>
        </p:spPr>
        <p:txBody>
          <a:bodyPr>
            <a:normAutofit lnSpcReduction="10000"/>
          </a:bodyPr>
          <a:lstStyle/>
          <a:p>
            <a:endParaRPr lang="es-CL" dirty="0" smtClean="0"/>
          </a:p>
          <a:p>
            <a:pPr algn="just"/>
            <a:endParaRPr lang="es-CL" dirty="0"/>
          </a:p>
          <a:p>
            <a:pPr algn="just"/>
            <a:r>
              <a:rPr lang="es-CL" dirty="0" smtClean="0"/>
              <a:t>Implica promover la salud, así como diagnosticar y tratar oportunamente a un enfermo, también rehabilitarlo y evitar complicaciones o secuelas de su padecimiento, mediante sus diferentes niveles de investigación </a:t>
            </a:r>
            <a:endParaRPr lang="es-CL" dirty="0"/>
          </a:p>
        </p:txBody>
      </p:sp>
    </p:spTree>
    <p:extLst>
      <p:ext uri="{BB962C8B-B14F-4D97-AF65-F5344CB8AC3E}">
        <p14:creationId xmlns:p14="http://schemas.microsoft.com/office/powerpoint/2010/main" val="2218809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7037</TotalTime>
  <Words>1496</Words>
  <Application>Microsoft Office PowerPoint</Application>
  <PresentationFormat>Presentación en pantalla (4:3)</PresentationFormat>
  <Paragraphs>93</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Aspecto</vt:lpstr>
      <vt:lpstr>Promoción de la salud y prevención de la enfermedad</vt:lpstr>
      <vt:lpstr>Presentación de PowerPoint</vt:lpstr>
      <vt:lpstr>Presentación de PowerPoint</vt:lpstr>
      <vt:lpstr>PROMOCIÓN DE SALUD (MINSAL)</vt:lpstr>
      <vt:lpstr>Definición de Promoción </vt:lpstr>
      <vt:lpstr>Organización mundial de la salud (OMS) </vt:lpstr>
      <vt:lpstr>Ministerio de Salud (Chile)</vt:lpstr>
      <vt:lpstr>Prevención en salud (OMS)</vt:lpstr>
      <vt:lpstr>Definición de Prevención en salud</vt:lpstr>
      <vt:lpstr>Presentación de PowerPoint</vt:lpstr>
      <vt:lpstr>Presentación de PowerPoint</vt:lpstr>
      <vt:lpstr>Presentación de PowerPoint</vt:lpstr>
      <vt:lpstr>Presentación de PowerPoint</vt:lpstr>
      <vt:lpstr>Salud pública conceptos básicos  </vt:lpstr>
      <vt:lpstr>Definiciones de salud pública</vt:lpstr>
      <vt:lpstr>Funcionamiento esenciales de la salud pública </vt:lpstr>
      <vt:lpstr> Niveles primarios de atención de salud </vt:lpstr>
      <vt:lpstr>Comprende con los siguientes programas :</vt:lpstr>
      <vt:lpstr>Presentación de PowerPoint</vt:lpstr>
      <vt:lpstr>PROGRAMA PRIMARIO DE ATENCION DE SALUD </vt:lpstr>
      <vt:lpstr>Actividad </vt:lpstr>
      <vt:lpstr>             ACTIVIDAD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Promoción de la salud y prevención de la enfermedad</dc:title>
  <dc:creator>Biometrico</dc:creator>
  <cp:lastModifiedBy>Elizabeth</cp:lastModifiedBy>
  <cp:revision>73</cp:revision>
  <dcterms:created xsi:type="dcterms:W3CDTF">2020-03-03T01:50:52Z</dcterms:created>
  <dcterms:modified xsi:type="dcterms:W3CDTF">2020-03-18T03:31:41Z</dcterms:modified>
</cp:coreProperties>
</file>