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1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01" r:id="rId22"/>
    <p:sldId id="302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3" r:id="rId40"/>
    <p:sldId id="294" r:id="rId41"/>
    <p:sldId id="295" r:id="rId42"/>
    <p:sldId id="296" r:id="rId43"/>
    <p:sldId id="297" r:id="rId44"/>
    <p:sldId id="298" r:id="rId45"/>
    <p:sldId id="291" r:id="rId46"/>
    <p:sldId id="292" r:id="rId47"/>
    <p:sldId id="303" r:id="rId48"/>
    <p:sldId id="299" r:id="rId4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1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413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43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98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252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5448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74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065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612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7470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80126" y="1556766"/>
            <a:ext cx="2808604" cy="3693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830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849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6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809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308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297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16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9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46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75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1598" y="1915159"/>
            <a:ext cx="5977002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5490" marR="5080" indent="-733425">
              <a:lnSpc>
                <a:spcPct val="100000"/>
              </a:lnSpc>
              <a:spcBef>
                <a:spcPts val="100"/>
              </a:spcBef>
            </a:pPr>
            <a:r>
              <a:rPr sz="4000" spc="-100" dirty="0"/>
              <a:t>EPIDEMIOLOGÍA </a:t>
            </a:r>
            <a:r>
              <a:rPr sz="4000" spc="-55" dirty="0"/>
              <a:t>DE</a:t>
            </a:r>
            <a:r>
              <a:rPr sz="4000" spc="-360" dirty="0"/>
              <a:t> </a:t>
            </a:r>
            <a:r>
              <a:rPr sz="4000" spc="-80" dirty="0"/>
              <a:t>LAS  </a:t>
            </a:r>
            <a:r>
              <a:rPr sz="4000" spc="-105" dirty="0"/>
              <a:t>ENFERMEDADES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460498" y="4112704"/>
            <a:ext cx="3891915" cy="144949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35"/>
              </a:spcBef>
            </a:pPr>
            <a:r>
              <a:rPr sz="2000" b="1" spc="-10" dirty="0">
                <a:latin typeface="Carlito"/>
                <a:cs typeface="Carlito"/>
              </a:rPr>
              <a:t>Ricardo </a:t>
            </a:r>
            <a:r>
              <a:rPr sz="2000" b="1" spc="-5" dirty="0">
                <a:latin typeface="Carlito"/>
                <a:cs typeface="Carlito"/>
              </a:rPr>
              <a:t>Muñoz Maldonado,</a:t>
            </a:r>
            <a:r>
              <a:rPr sz="2000" b="1" spc="-5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MSc.</a:t>
            </a:r>
            <a:endParaRPr sz="2000" dirty="0">
              <a:latin typeface="Carlito"/>
              <a:cs typeface="Carlito"/>
            </a:endParaRPr>
          </a:p>
          <a:p>
            <a:pPr marL="1270" algn="ctr">
              <a:lnSpc>
                <a:spcPct val="100000"/>
              </a:lnSpc>
              <a:spcBef>
                <a:spcPts val="430"/>
              </a:spcBef>
            </a:pPr>
            <a:r>
              <a:rPr sz="2000" b="1" i="1" spc="-5" dirty="0">
                <a:latin typeface="Carlito"/>
                <a:cs typeface="Carlito"/>
              </a:rPr>
              <a:t>Nutricionista</a:t>
            </a:r>
            <a:endParaRPr sz="2000" dirty="0">
              <a:latin typeface="Carlito"/>
              <a:cs typeface="Carlito"/>
            </a:endParaRPr>
          </a:p>
          <a:p>
            <a:pPr marL="12700" marR="5080" algn="ctr">
              <a:lnSpc>
                <a:spcPct val="120000"/>
              </a:lnSpc>
            </a:pPr>
            <a:r>
              <a:rPr sz="2000" spc="-10" dirty="0">
                <a:latin typeface="Carlito"/>
                <a:cs typeface="Carlito"/>
              </a:rPr>
              <a:t>Docente Universidad </a:t>
            </a:r>
            <a:r>
              <a:rPr sz="2000" spc="-20" dirty="0">
                <a:latin typeface="Carlito"/>
                <a:cs typeface="Carlito"/>
              </a:rPr>
              <a:t>Tecnológica </a:t>
            </a:r>
            <a:r>
              <a:rPr sz="2000" spc="-5" dirty="0">
                <a:latin typeface="Carlito"/>
                <a:cs typeface="Carlito"/>
              </a:rPr>
              <a:t>de Chile  INACAP Concepción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Talcahuano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200" y="1447800"/>
            <a:ext cx="6248400" cy="29129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61415" algn="l"/>
              </a:tabLst>
            </a:pPr>
            <a:r>
              <a:rPr sz="2800" b="1" spc="-5" dirty="0">
                <a:latin typeface="Carlito"/>
                <a:cs typeface="Carlito"/>
              </a:rPr>
              <a:t>Ejemplo:	La</a:t>
            </a:r>
            <a:r>
              <a:rPr sz="2800" b="1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Malaria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"/>
              <a:tabLst>
                <a:tab pos="241935" algn="l"/>
              </a:tabLst>
            </a:pPr>
            <a:r>
              <a:rPr sz="2800" b="1" spc="-15" dirty="0">
                <a:latin typeface="Carlito"/>
                <a:cs typeface="Carlito"/>
              </a:rPr>
              <a:t>Agente:</a:t>
            </a:r>
            <a:r>
              <a:rPr sz="2800" b="1" spc="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Plasmodio</a:t>
            </a:r>
            <a:endParaRPr sz="28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SzPct val="95454"/>
              <a:buFont typeface="Wingdings"/>
              <a:buChar char=""/>
              <a:tabLst>
                <a:tab pos="241935" algn="l"/>
              </a:tabLst>
            </a:pPr>
            <a:r>
              <a:rPr sz="2800" b="1" spc="-10" dirty="0">
                <a:latin typeface="Carlito"/>
                <a:cs typeface="Carlito"/>
              </a:rPr>
              <a:t>Huésped:</a:t>
            </a:r>
            <a:r>
              <a:rPr sz="2800" b="1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Hombre</a:t>
            </a:r>
            <a:endParaRPr sz="28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SzPct val="95454"/>
              <a:buFont typeface="Wingdings"/>
              <a:buChar char=""/>
              <a:tabLst>
                <a:tab pos="241935" algn="l"/>
              </a:tabLst>
            </a:pPr>
            <a:r>
              <a:rPr sz="2800" b="1" spc="-10" dirty="0">
                <a:latin typeface="Carlito"/>
                <a:cs typeface="Carlito"/>
              </a:rPr>
              <a:t>Ambiente: </a:t>
            </a:r>
            <a:r>
              <a:rPr sz="2800" spc="-5" dirty="0">
                <a:latin typeface="Carlito"/>
                <a:cs typeface="Carlito"/>
              </a:rPr>
              <a:t>Aguas </a:t>
            </a:r>
            <a:r>
              <a:rPr sz="2800" spc="-10" dirty="0">
                <a:latin typeface="Carlito"/>
                <a:cs typeface="Carlito"/>
              </a:rPr>
              <a:t>estancadas,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humedad</a:t>
            </a:r>
            <a:endParaRPr sz="28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Clr>
                <a:srgbClr val="6E6E74"/>
              </a:buClr>
              <a:buSzPct val="95454"/>
              <a:buFont typeface="Wingdings"/>
              <a:buChar char=""/>
              <a:tabLst>
                <a:tab pos="241935" algn="l"/>
              </a:tabLst>
            </a:pPr>
            <a:r>
              <a:rPr sz="2800" b="1" spc="-25" dirty="0">
                <a:latin typeface="Carlito"/>
                <a:cs typeface="Carlito"/>
              </a:rPr>
              <a:t>Vector: </a:t>
            </a:r>
            <a:r>
              <a:rPr sz="2800" spc="-10" dirty="0">
                <a:latin typeface="Carlito"/>
                <a:cs typeface="Carlito"/>
              </a:rPr>
              <a:t>Mosquito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Anopheles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209800"/>
            <a:ext cx="48825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85" dirty="0">
                <a:latin typeface="Caladea"/>
                <a:cs typeface="Caladea"/>
              </a:rPr>
              <a:t>PERIODO</a:t>
            </a:r>
            <a:r>
              <a:rPr b="0" spc="-265" dirty="0">
                <a:latin typeface="Caladea"/>
                <a:cs typeface="Caladea"/>
              </a:rPr>
              <a:t> </a:t>
            </a:r>
            <a:r>
              <a:rPr b="0" spc="-150" dirty="0">
                <a:latin typeface="Caladea"/>
                <a:cs typeface="Caladea"/>
              </a:rPr>
              <a:t>PATOGÉNICO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493013"/>
            <a:ext cx="8417560" cy="59830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762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  <a:tab pos="596265" algn="l"/>
                <a:tab pos="1365885" algn="l"/>
                <a:tab pos="1815464" algn="l"/>
                <a:tab pos="3561079" algn="l"/>
                <a:tab pos="4860925" algn="l"/>
                <a:tab pos="6158230" algn="l"/>
                <a:tab pos="6550025" algn="l"/>
                <a:tab pos="7441565" algn="l"/>
              </a:tabLst>
            </a:pPr>
            <a:r>
              <a:rPr sz="2800" spc="-10" dirty="0">
                <a:latin typeface="Carlito"/>
                <a:cs typeface="Carlito"/>
              </a:rPr>
              <a:t>S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o</a:t>
            </a:r>
            <a:r>
              <a:rPr sz="2800" spc="-10" dirty="0">
                <a:latin typeface="Carlito"/>
                <a:cs typeface="Carlito"/>
              </a:rPr>
              <a:t>da</a:t>
            </a:r>
            <a:r>
              <a:rPr sz="2800" spc="-5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las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35" dirty="0">
                <a:latin typeface="Carlito"/>
                <a:cs typeface="Carlito"/>
              </a:rPr>
              <a:t>c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-50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ac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erí</a:t>
            </a:r>
            <a:r>
              <a:rPr sz="2800" spc="-25" dirty="0">
                <a:latin typeface="Carlito"/>
                <a:cs typeface="Carlito"/>
              </a:rPr>
              <a:t>s</a:t>
            </a:r>
            <a:r>
              <a:rPr sz="2800" spc="-5" dirty="0">
                <a:latin typeface="Carlito"/>
                <a:cs typeface="Carlito"/>
              </a:rPr>
              <a:t>ti</a:t>
            </a:r>
            <a:r>
              <a:rPr sz="2800" spc="-40" dirty="0">
                <a:latin typeface="Carlito"/>
                <a:cs typeface="Carlito"/>
              </a:rPr>
              <a:t>c</a:t>
            </a:r>
            <a:r>
              <a:rPr sz="2800" spc="-5" dirty="0">
                <a:latin typeface="Carlito"/>
                <a:cs typeface="Carlito"/>
              </a:rPr>
              <a:t>as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-25" dirty="0">
                <a:latin typeface="Carlito"/>
                <a:cs typeface="Carlito"/>
              </a:rPr>
              <a:t>n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erio</a:t>
            </a:r>
            <a:r>
              <a:rPr sz="2800" spc="-25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es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35" dirty="0">
                <a:latin typeface="Carlito"/>
                <a:cs typeface="Carlito"/>
              </a:rPr>
              <a:t>c</a:t>
            </a:r>
            <a:r>
              <a:rPr sz="2800" spc="-5" dirty="0">
                <a:latin typeface="Carlito"/>
                <a:cs typeface="Carlito"/>
              </a:rPr>
              <a:t>oin</a:t>
            </a:r>
            <a:r>
              <a:rPr sz="2800" spc="-15" dirty="0">
                <a:latin typeface="Carlito"/>
                <a:cs typeface="Carlito"/>
              </a:rPr>
              <a:t>c</a:t>
            </a:r>
            <a:r>
              <a:rPr sz="2800" spc="-5" dirty="0">
                <a:latin typeface="Carlito"/>
                <a:cs typeface="Carlito"/>
              </a:rPr>
              <a:t>iden,</a:t>
            </a:r>
            <a:r>
              <a:rPr sz="2800" dirty="0">
                <a:latin typeface="Carlito"/>
                <a:cs typeface="Carlito"/>
              </a:rPr>
              <a:t>	s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lang="es-CL" sz="2800" dirty="0" smtClean="0">
                <a:latin typeface="Carlito"/>
                <a:cs typeface="Carlito"/>
              </a:rPr>
              <a:t> </a:t>
            </a:r>
            <a:r>
              <a:rPr sz="2800" spc="-40" dirty="0" err="1" smtClean="0">
                <a:latin typeface="Carlito"/>
                <a:cs typeface="Carlito"/>
              </a:rPr>
              <a:t>r</a:t>
            </a:r>
            <a:r>
              <a:rPr sz="2800" spc="-5" dirty="0" err="1" smtClean="0">
                <a:latin typeface="Carlito"/>
                <a:cs typeface="Carlito"/>
              </a:rPr>
              <a:t>ompe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el  equilibrio </a:t>
            </a:r>
            <a:r>
              <a:rPr sz="2800" spc="-5" dirty="0">
                <a:latin typeface="Carlito"/>
                <a:cs typeface="Carlito"/>
              </a:rPr>
              <a:t>y el </a:t>
            </a:r>
            <a:r>
              <a:rPr sz="2800" spc="-10" dirty="0">
                <a:latin typeface="Carlito"/>
                <a:cs typeface="Carlito"/>
              </a:rPr>
              <a:t>huésped </a:t>
            </a:r>
            <a:r>
              <a:rPr sz="2800" spc="-5" dirty="0">
                <a:latin typeface="Carlito"/>
                <a:cs typeface="Carlito"/>
              </a:rPr>
              <a:t>es </a:t>
            </a:r>
            <a:r>
              <a:rPr sz="2800" spc="-15" dirty="0">
                <a:latin typeface="Carlito"/>
                <a:cs typeface="Carlito"/>
              </a:rPr>
              <a:t>afectado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directamente.</a:t>
            </a:r>
            <a:endParaRPr sz="28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"/>
            </a:pPr>
            <a:endParaRPr sz="3600" dirty="0">
              <a:latin typeface="Carlito"/>
              <a:cs typeface="Carlito"/>
            </a:endParaRPr>
          </a:p>
          <a:p>
            <a:pPr marL="262890" indent="-250825" algn="just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</a:tabLst>
            </a:pP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producen </a:t>
            </a:r>
            <a:r>
              <a:rPr sz="2800" spc="-10" dirty="0">
                <a:latin typeface="Carlito"/>
                <a:cs typeface="Carlito"/>
              </a:rPr>
              <a:t>cambios celulares </a:t>
            </a:r>
            <a:r>
              <a:rPr sz="2800" spc="-5" dirty="0">
                <a:latin typeface="Carlito"/>
                <a:cs typeface="Carlito"/>
              </a:rPr>
              <a:t>y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tisulares.</a:t>
            </a:r>
            <a:endParaRPr sz="28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3600" dirty="0">
              <a:latin typeface="Carlito"/>
              <a:cs typeface="Carlito"/>
            </a:endParaRPr>
          </a:p>
          <a:p>
            <a:pPr marL="241300" marR="5715" indent="-229235" algn="just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En las </a:t>
            </a:r>
            <a:r>
              <a:rPr sz="2800" b="1" spc="-10" dirty="0">
                <a:latin typeface="Carlito"/>
                <a:cs typeface="Carlito"/>
              </a:rPr>
              <a:t>enfermedades </a:t>
            </a:r>
            <a:r>
              <a:rPr sz="2800" b="1" spc="-15" dirty="0">
                <a:latin typeface="Carlito"/>
                <a:cs typeface="Carlito"/>
              </a:rPr>
              <a:t>Transmisibles </a:t>
            </a:r>
            <a:r>
              <a:rPr sz="2800" spc="-15" dirty="0">
                <a:latin typeface="Carlito"/>
                <a:cs typeface="Carlito"/>
              </a:rPr>
              <a:t>(rápida </a:t>
            </a:r>
            <a:r>
              <a:rPr sz="2800" spc="-5" dirty="0">
                <a:latin typeface="Carlito"/>
                <a:cs typeface="Carlito"/>
              </a:rPr>
              <a:t>multiplicación de los  </a:t>
            </a:r>
            <a:r>
              <a:rPr sz="2800" spc="-15" dirty="0">
                <a:latin typeface="Carlito"/>
                <a:cs typeface="Carlito"/>
              </a:rPr>
              <a:t>agentes, </a:t>
            </a:r>
            <a:r>
              <a:rPr sz="2800" spc="-5" dirty="0">
                <a:latin typeface="Carlito"/>
                <a:cs typeface="Carlito"/>
              </a:rPr>
              <a:t>virulencia y </a:t>
            </a:r>
            <a:r>
              <a:rPr sz="2800" spc="-10" dirty="0">
                <a:latin typeface="Carlito"/>
                <a:cs typeface="Carlito"/>
              </a:rPr>
              <a:t>capacidad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producir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toxinas).</a:t>
            </a:r>
            <a:endParaRPr sz="28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"/>
            </a:pPr>
            <a:endParaRPr sz="36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spcBef>
                <a:spcPts val="5"/>
              </a:spcBef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  <a:tab pos="2085339" algn="l"/>
                <a:tab pos="3495040" algn="l"/>
                <a:tab pos="4392930" algn="l"/>
                <a:tab pos="4718050" algn="l"/>
                <a:tab pos="5434330" algn="l"/>
                <a:tab pos="6226810" algn="l"/>
                <a:tab pos="6688455" algn="l"/>
              </a:tabLst>
            </a:pPr>
            <a:r>
              <a:rPr sz="2800" b="1" spc="-10" dirty="0">
                <a:latin typeface="Carlito"/>
                <a:cs typeface="Carlito"/>
              </a:rPr>
              <a:t>Enfermedades	Crónicas:	</a:t>
            </a:r>
            <a:r>
              <a:rPr sz="2800" spc="-5" dirty="0">
                <a:latin typeface="Carlito"/>
                <a:cs typeface="Carlito"/>
              </a:rPr>
              <a:t>meses	o	años	</a:t>
            </a:r>
            <a:r>
              <a:rPr sz="2800" spc="-15" dirty="0">
                <a:latin typeface="Carlito"/>
                <a:cs typeface="Carlito"/>
              </a:rPr>
              <a:t>antes	</a:t>
            </a:r>
            <a:r>
              <a:rPr sz="2800" spc="-5" dirty="0">
                <a:latin typeface="Carlito"/>
                <a:cs typeface="Carlito"/>
              </a:rPr>
              <a:t>de	</a:t>
            </a:r>
            <a:r>
              <a:rPr sz="2800" spc="-15" dirty="0">
                <a:latin typeface="Carlito"/>
                <a:cs typeface="Carlito"/>
              </a:rPr>
              <a:t>producir</a:t>
            </a:r>
            <a:endParaRPr sz="28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síntomas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manifiestos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2286000"/>
            <a:ext cx="58458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85" dirty="0">
                <a:latin typeface="Caladea"/>
                <a:cs typeface="Caladea"/>
              </a:rPr>
              <a:t>Cadena</a:t>
            </a:r>
            <a:r>
              <a:rPr sz="4800" b="0" spc="-245" dirty="0">
                <a:latin typeface="Caladea"/>
                <a:cs typeface="Caladea"/>
              </a:rPr>
              <a:t> </a:t>
            </a:r>
            <a:r>
              <a:rPr sz="4800" b="0" spc="-95" dirty="0">
                <a:latin typeface="Caladea"/>
                <a:cs typeface="Caladea"/>
              </a:rPr>
              <a:t>Epidemiológica</a:t>
            </a:r>
            <a:endParaRPr sz="4800" dirty="0">
              <a:latin typeface="Caladea"/>
              <a:cs typeface="Calad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09600"/>
            <a:ext cx="53441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80" dirty="0">
                <a:latin typeface="Caladea"/>
                <a:cs typeface="Caladea"/>
              </a:rPr>
              <a:t>Cadena</a:t>
            </a:r>
            <a:r>
              <a:rPr sz="4400" b="0" spc="-265" dirty="0">
                <a:latin typeface="Caladea"/>
                <a:cs typeface="Caladea"/>
              </a:rPr>
              <a:t> </a:t>
            </a:r>
            <a:r>
              <a:rPr sz="4400" b="0" spc="-95" dirty="0">
                <a:latin typeface="Caladea"/>
                <a:cs typeface="Caladea"/>
              </a:rPr>
              <a:t>Epidemiológica</a:t>
            </a:r>
            <a:endParaRPr sz="4400" dirty="0">
              <a:latin typeface="Caladea"/>
              <a:cs typeface="Calad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828800"/>
            <a:ext cx="7620000" cy="27206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Es la relación </a:t>
            </a:r>
            <a:r>
              <a:rPr sz="2400" spc="-15" dirty="0">
                <a:latin typeface="Carlito"/>
                <a:cs typeface="Carlito"/>
              </a:rPr>
              <a:t>entre </a:t>
            </a:r>
            <a:r>
              <a:rPr sz="2400" spc="-5" dirty="0">
                <a:latin typeface="Carlito"/>
                <a:cs typeface="Carlito"/>
              </a:rPr>
              <a:t>los </a:t>
            </a:r>
            <a:r>
              <a:rPr sz="2400" spc="-20" dirty="0">
                <a:latin typeface="Carlito"/>
                <a:cs typeface="Carlito"/>
              </a:rPr>
              <a:t>diferentes </a:t>
            </a:r>
            <a:r>
              <a:rPr sz="2400" spc="-10" dirty="0">
                <a:latin typeface="Carlito"/>
                <a:cs typeface="Carlito"/>
              </a:rPr>
              <a:t>elementos que conducen </a:t>
            </a:r>
            <a:r>
              <a:rPr sz="2400" spc="-5" dirty="0">
                <a:latin typeface="Carlito"/>
                <a:cs typeface="Carlito"/>
              </a:rPr>
              <a:t>a  la aparición de una </a:t>
            </a:r>
            <a:r>
              <a:rPr sz="2400" spc="-10" dirty="0">
                <a:latin typeface="Carlito"/>
                <a:cs typeface="Carlito"/>
              </a:rPr>
              <a:t>enfermedad </a:t>
            </a:r>
            <a:r>
              <a:rPr sz="2400" spc="-5" dirty="0">
                <a:latin typeface="Carlito"/>
                <a:cs typeface="Carlito"/>
              </a:rPr>
              <a:t>transmisible, es </a:t>
            </a:r>
            <a:r>
              <a:rPr sz="2400" spc="-10" dirty="0">
                <a:latin typeface="Carlito"/>
                <a:cs typeface="Carlito"/>
              </a:rPr>
              <a:t>también  conocida como </a:t>
            </a: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b="1" spc="-10" dirty="0">
                <a:latin typeface="Carlito"/>
                <a:cs typeface="Carlito"/>
              </a:rPr>
              <a:t>cadena </a:t>
            </a:r>
            <a:r>
              <a:rPr sz="2400" b="1" spc="-5" dirty="0">
                <a:latin typeface="Carlito"/>
                <a:cs typeface="Carlito"/>
              </a:rPr>
              <a:t>de</a:t>
            </a:r>
            <a:r>
              <a:rPr sz="2400" b="1" spc="65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Infección.</a:t>
            </a:r>
            <a:endParaRPr sz="24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"/>
            </a:pPr>
            <a:endParaRPr sz="32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10" dirty="0">
                <a:latin typeface="Carlito"/>
                <a:cs typeface="Carlito"/>
              </a:rPr>
              <a:t>Busca ordenar </a:t>
            </a:r>
            <a:r>
              <a:rPr sz="2400" spc="-5" dirty="0">
                <a:latin typeface="Carlito"/>
                <a:cs typeface="Carlito"/>
              </a:rPr>
              <a:t>los eslabones </a:t>
            </a:r>
            <a:r>
              <a:rPr sz="2400" spc="-10" dirty="0">
                <a:latin typeface="Carlito"/>
                <a:cs typeface="Carlito"/>
              </a:rPr>
              <a:t>que identifican </a:t>
            </a:r>
            <a:r>
              <a:rPr sz="2400" dirty="0">
                <a:latin typeface="Carlito"/>
                <a:cs typeface="Carlito"/>
              </a:rPr>
              <a:t>los </a:t>
            </a:r>
            <a:r>
              <a:rPr sz="2400" spc="-15" dirty="0">
                <a:latin typeface="Carlito"/>
                <a:cs typeface="Carlito"/>
              </a:rPr>
              <a:t>puntos  </a:t>
            </a:r>
            <a:r>
              <a:rPr sz="2400" spc="-10" dirty="0">
                <a:latin typeface="Carlito"/>
                <a:cs typeface="Carlito"/>
              </a:rPr>
              <a:t>principales </a:t>
            </a:r>
            <a:r>
              <a:rPr sz="2400" spc="-15" dirty="0">
                <a:latin typeface="Carlito"/>
                <a:cs typeface="Carlito"/>
              </a:rPr>
              <a:t>de </a:t>
            </a: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secuencia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interacción entre </a:t>
            </a:r>
            <a:r>
              <a:rPr sz="2400" spc="-5" dirty="0">
                <a:latin typeface="Carlito"/>
                <a:cs typeface="Carlito"/>
              </a:rPr>
              <a:t>el </a:t>
            </a:r>
            <a:r>
              <a:rPr sz="2400" b="1" spc="-15" dirty="0">
                <a:latin typeface="Carlito"/>
                <a:cs typeface="Carlito"/>
              </a:rPr>
              <a:t>agente,  </a:t>
            </a:r>
            <a:r>
              <a:rPr sz="2400" b="1" spc="-5" dirty="0">
                <a:latin typeface="Carlito"/>
                <a:cs typeface="Carlito"/>
              </a:rPr>
              <a:t>huésped y el</a:t>
            </a:r>
            <a:r>
              <a:rPr sz="2400" b="1" spc="2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ambiente.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650012"/>
            <a:ext cx="33083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0" spc="-90" dirty="0">
                <a:latin typeface="Caladea"/>
                <a:cs typeface="Caladea"/>
              </a:rPr>
              <a:t>Agente</a:t>
            </a:r>
            <a:r>
              <a:rPr sz="4600" b="0" spc="-270" dirty="0">
                <a:latin typeface="Caladea"/>
                <a:cs typeface="Caladea"/>
              </a:rPr>
              <a:t> </a:t>
            </a:r>
            <a:r>
              <a:rPr sz="4600" b="0" spc="-85" dirty="0">
                <a:latin typeface="Caladea"/>
                <a:cs typeface="Caladea"/>
              </a:rPr>
              <a:t>causal</a:t>
            </a:r>
            <a:endParaRPr sz="4600" dirty="0">
              <a:latin typeface="Caladea"/>
              <a:cs typeface="Calad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981200"/>
            <a:ext cx="6858000" cy="2351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Es un </a:t>
            </a:r>
            <a:r>
              <a:rPr sz="2400" spc="-20" dirty="0">
                <a:latin typeface="Carlito"/>
                <a:cs typeface="Carlito"/>
              </a:rPr>
              <a:t>factor </a:t>
            </a:r>
            <a:r>
              <a:rPr sz="2400" spc="-10" dirty="0">
                <a:latin typeface="Carlito"/>
                <a:cs typeface="Carlito"/>
              </a:rPr>
              <a:t>que </a:t>
            </a:r>
            <a:r>
              <a:rPr sz="2400" spc="-15" dirty="0">
                <a:latin typeface="Carlito"/>
                <a:cs typeface="Carlito"/>
              </a:rPr>
              <a:t>está presente </a:t>
            </a:r>
            <a:r>
              <a:rPr sz="2400" spc="-20" dirty="0">
                <a:latin typeface="Carlito"/>
                <a:cs typeface="Carlito"/>
              </a:rPr>
              <a:t>para </a:t>
            </a: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ocurrencia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114" dirty="0">
                <a:latin typeface="Carlito"/>
                <a:cs typeface="Carlito"/>
              </a:rPr>
              <a:t> </a:t>
            </a:r>
            <a:r>
              <a:rPr sz="2400" spc="-10" dirty="0" err="1" smtClean="0">
                <a:latin typeface="Carlito"/>
                <a:cs typeface="Carlito"/>
              </a:rPr>
              <a:t>una</a:t>
            </a:r>
            <a:r>
              <a:rPr lang="es-CL" sz="2400" spc="-10" dirty="0" smtClean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enfermedad</a:t>
            </a:r>
            <a:r>
              <a:rPr sz="2400" spc="-15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  <a:tab pos="1467485" algn="l"/>
              </a:tabLst>
            </a:pPr>
            <a:r>
              <a:rPr sz="2400" spc="-20" dirty="0">
                <a:latin typeface="Carlito"/>
                <a:cs typeface="Carlito"/>
              </a:rPr>
              <a:t>Por </a:t>
            </a:r>
            <a:r>
              <a:rPr sz="2400" spc="-5" dirty="0">
                <a:latin typeface="Carlito"/>
                <a:cs typeface="Carlito"/>
              </a:rPr>
              <a:t>lo </a:t>
            </a:r>
            <a:r>
              <a:rPr sz="2400" spc="-15" dirty="0">
                <a:latin typeface="Carlito"/>
                <a:cs typeface="Carlito"/>
              </a:rPr>
              <a:t>general </a:t>
            </a:r>
            <a:r>
              <a:rPr sz="2400" spc="-5" dirty="0">
                <a:latin typeface="Carlito"/>
                <a:cs typeface="Carlito"/>
              </a:rPr>
              <a:t>es </a:t>
            </a:r>
            <a:r>
              <a:rPr sz="2400" spc="-15" dirty="0">
                <a:latin typeface="Carlito"/>
                <a:cs typeface="Carlito"/>
              </a:rPr>
              <a:t>considerado </a:t>
            </a:r>
            <a:r>
              <a:rPr sz="2400" spc="-10" dirty="0">
                <a:latin typeface="Carlito"/>
                <a:cs typeface="Carlito"/>
              </a:rPr>
              <a:t>una causa </a:t>
            </a:r>
            <a:r>
              <a:rPr sz="2400" spc="-5" dirty="0">
                <a:latin typeface="Carlito"/>
                <a:cs typeface="Carlito"/>
              </a:rPr>
              <a:t>necesaria </a:t>
            </a:r>
            <a:r>
              <a:rPr sz="2400" spc="-15" dirty="0">
                <a:latin typeface="Carlito"/>
                <a:cs typeface="Carlito"/>
              </a:rPr>
              <a:t>pero </a:t>
            </a:r>
            <a:r>
              <a:rPr sz="2400" spc="-10" dirty="0">
                <a:latin typeface="Carlito"/>
                <a:cs typeface="Carlito"/>
              </a:rPr>
              <a:t>no  suficiente	</a:t>
            </a:r>
            <a:r>
              <a:rPr sz="2400" spc="-20" dirty="0">
                <a:latin typeface="Carlito"/>
                <a:cs typeface="Carlito"/>
              </a:rPr>
              <a:t>para </a:t>
            </a: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producción </a:t>
            </a:r>
            <a:r>
              <a:rPr sz="2400" spc="-5" dirty="0">
                <a:latin typeface="Carlito"/>
                <a:cs typeface="Carlito"/>
              </a:rPr>
              <a:t>de la </a:t>
            </a:r>
            <a:r>
              <a:rPr sz="2400" spc="-10" dirty="0">
                <a:latin typeface="Carlito"/>
                <a:cs typeface="Carlito"/>
              </a:rPr>
              <a:t>enfermedad.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3955" y="5486400"/>
            <a:ext cx="7489190" cy="1200785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6364" marR="118745" algn="ctr">
              <a:lnSpc>
                <a:spcPct val="100000"/>
              </a:lnSpc>
              <a:spcBef>
                <a:spcPts val="210"/>
              </a:spcBef>
              <a:tabLst>
                <a:tab pos="2129790" algn="l"/>
              </a:tabLst>
            </a:pPr>
            <a:r>
              <a:rPr sz="2400" b="1" i="1" spc="-5" dirty="0">
                <a:latin typeface="Carlito"/>
                <a:cs typeface="Carlito"/>
              </a:rPr>
              <a:t>Puede ser un microorganismo </a:t>
            </a:r>
            <a:r>
              <a:rPr sz="2400" b="1" i="1" dirty="0">
                <a:latin typeface="Carlito"/>
                <a:cs typeface="Carlito"/>
              </a:rPr>
              <a:t>, </a:t>
            </a:r>
            <a:r>
              <a:rPr sz="2400" b="1" i="1" spc="-10" dirty="0">
                <a:latin typeface="Carlito"/>
                <a:cs typeface="Carlito"/>
              </a:rPr>
              <a:t>sustancia </a:t>
            </a:r>
            <a:r>
              <a:rPr sz="2400" b="1" i="1" spc="-5" dirty="0">
                <a:latin typeface="Carlito"/>
                <a:cs typeface="Carlito"/>
              </a:rPr>
              <a:t>química, </a:t>
            </a:r>
            <a:r>
              <a:rPr sz="2400" b="1" i="1" dirty="0">
                <a:latin typeface="Carlito"/>
                <a:cs typeface="Carlito"/>
              </a:rPr>
              <a:t>o</a:t>
            </a:r>
            <a:r>
              <a:rPr sz="2400" b="1" i="1" spc="-65" dirty="0">
                <a:latin typeface="Carlito"/>
                <a:cs typeface="Carlito"/>
              </a:rPr>
              <a:t> </a:t>
            </a:r>
            <a:r>
              <a:rPr sz="2400" b="1" i="1" spc="-10" dirty="0">
                <a:latin typeface="Carlito"/>
                <a:cs typeface="Carlito"/>
              </a:rPr>
              <a:t>física  </a:t>
            </a:r>
            <a:r>
              <a:rPr sz="2400" b="1" i="1" spc="-5" dirty="0">
                <a:latin typeface="Carlito"/>
                <a:cs typeface="Carlito"/>
              </a:rPr>
              <a:t>cuya presencia	es esencial </a:t>
            </a:r>
            <a:r>
              <a:rPr sz="2400" b="1" i="1" dirty="0">
                <a:latin typeface="Carlito"/>
                <a:cs typeface="Carlito"/>
              </a:rPr>
              <a:t>para la </a:t>
            </a:r>
            <a:r>
              <a:rPr sz="2400" b="1" i="1" spc="-10" dirty="0">
                <a:latin typeface="Carlito"/>
                <a:cs typeface="Carlito"/>
              </a:rPr>
              <a:t>ocurrencia </a:t>
            </a:r>
            <a:r>
              <a:rPr sz="2400" b="1" i="1" dirty="0">
                <a:latin typeface="Carlito"/>
                <a:cs typeface="Carlito"/>
              </a:rPr>
              <a:t>de la  </a:t>
            </a:r>
            <a:r>
              <a:rPr sz="2400" b="1" i="1" spc="-5" dirty="0">
                <a:latin typeface="Carlito"/>
                <a:cs typeface="Carlito"/>
              </a:rPr>
              <a:t>enfermedad.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AR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Contenido:</a:t>
            </a:r>
            <a:r>
              <a:rPr lang="es-AR" sz="4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s-AR" sz="4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es-CL" sz="1600" b="1" dirty="0">
                <a:solidFill>
                  <a:schemeClr val="tx1"/>
                </a:solidFill>
                <a:latin typeface="Arial"/>
                <a:ea typeface="Times New Roman"/>
              </a:rPr>
              <a:t>Contribuir a la prevención y control de infecciones en las personas bajo su cuidado, aplicando normas de asepsia y antisepsia</a:t>
            </a:r>
            <a:endParaRPr lang="es-AR" sz="16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smtClean="0">
                <a:latin typeface="Arial"/>
                <a:ea typeface="Calibri"/>
              </a:rPr>
              <a:t>Objetivo: </a:t>
            </a:r>
            <a:r>
              <a:rPr lang="es-CL" dirty="0">
                <a:latin typeface="Arial"/>
                <a:ea typeface="Calibri"/>
              </a:rPr>
              <a:t>Brinda cuidados de enfermería respetando las normas de asepsia y antisepsia durante el proceso de atención de pacientes.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64257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272474"/>
            <a:ext cx="68986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0" spc="-105" dirty="0">
                <a:solidFill>
                  <a:srgbClr val="292425"/>
                </a:solidFill>
                <a:latin typeface="Caladea"/>
                <a:cs typeface="Caladea"/>
              </a:rPr>
              <a:t>Para </a:t>
            </a:r>
            <a:r>
              <a:rPr sz="2800" b="0" spc="-70" dirty="0">
                <a:solidFill>
                  <a:srgbClr val="292425"/>
                </a:solidFill>
                <a:latin typeface="Caladea"/>
                <a:cs typeface="Caladea"/>
              </a:rPr>
              <a:t>ser </a:t>
            </a:r>
            <a:r>
              <a:rPr sz="2800" b="0" spc="-90" dirty="0">
                <a:solidFill>
                  <a:srgbClr val="292425"/>
                </a:solidFill>
                <a:latin typeface="Caladea"/>
                <a:cs typeface="Caladea"/>
              </a:rPr>
              <a:t>agente </a:t>
            </a:r>
            <a:r>
              <a:rPr sz="2800" b="0" spc="-85" dirty="0">
                <a:solidFill>
                  <a:srgbClr val="292425"/>
                </a:solidFill>
                <a:latin typeface="Caladea"/>
                <a:cs typeface="Caladea"/>
              </a:rPr>
              <a:t>causal </a:t>
            </a:r>
            <a:r>
              <a:rPr sz="2800" b="0" spc="-90" dirty="0">
                <a:solidFill>
                  <a:srgbClr val="292425"/>
                </a:solidFill>
                <a:latin typeface="Caladea"/>
                <a:cs typeface="Caladea"/>
              </a:rPr>
              <a:t>biológico </a:t>
            </a:r>
            <a:r>
              <a:rPr sz="2800" b="0" spc="-75" dirty="0">
                <a:solidFill>
                  <a:srgbClr val="292425"/>
                </a:solidFill>
                <a:latin typeface="Caladea"/>
                <a:cs typeface="Caladea"/>
              </a:rPr>
              <a:t>debe</a:t>
            </a:r>
            <a:r>
              <a:rPr sz="2800" b="0" spc="-495" dirty="0">
                <a:solidFill>
                  <a:srgbClr val="292425"/>
                </a:solidFill>
                <a:latin typeface="Caladea"/>
                <a:cs typeface="Caladea"/>
              </a:rPr>
              <a:t> </a:t>
            </a:r>
            <a:r>
              <a:rPr sz="2800" b="0" spc="-85" dirty="0">
                <a:solidFill>
                  <a:srgbClr val="292425"/>
                </a:solidFill>
                <a:latin typeface="Caladea"/>
                <a:cs typeface="Caladea"/>
              </a:rPr>
              <a:t>cumplir </a:t>
            </a:r>
            <a:r>
              <a:rPr sz="2800" b="0" spc="-70" dirty="0">
                <a:solidFill>
                  <a:srgbClr val="292425"/>
                </a:solidFill>
                <a:latin typeface="Caladea"/>
                <a:cs typeface="Caladea"/>
              </a:rPr>
              <a:t>los</a:t>
            </a:r>
            <a:endParaRPr sz="2800" dirty="0">
              <a:latin typeface="Caladea"/>
              <a:cs typeface="Caladea"/>
            </a:endParaRPr>
          </a:p>
          <a:p>
            <a:pPr algn="ctr">
              <a:lnSpc>
                <a:spcPct val="100000"/>
              </a:lnSpc>
            </a:pPr>
            <a:r>
              <a:rPr sz="2800" spc="-90" dirty="0">
                <a:solidFill>
                  <a:srgbClr val="292425"/>
                </a:solidFill>
              </a:rPr>
              <a:t>postulados </a:t>
            </a:r>
            <a:r>
              <a:rPr sz="2800" spc="-55" dirty="0">
                <a:solidFill>
                  <a:srgbClr val="292425"/>
                </a:solidFill>
              </a:rPr>
              <a:t>de</a:t>
            </a:r>
            <a:r>
              <a:rPr sz="2800" spc="-315" dirty="0">
                <a:solidFill>
                  <a:srgbClr val="292425"/>
                </a:solidFill>
              </a:rPr>
              <a:t> </a:t>
            </a:r>
            <a:r>
              <a:rPr sz="2800" spc="-95" dirty="0">
                <a:solidFill>
                  <a:srgbClr val="292425"/>
                </a:solidFill>
              </a:rPr>
              <a:t>Koch: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402436" y="1789556"/>
            <a:ext cx="5693563" cy="438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  <a:buAutoNum type="alphaLcParenR"/>
              <a:tabLst>
                <a:tab pos="673100" algn="l"/>
              </a:tabLst>
            </a:pPr>
            <a:r>
              <a:rPr sz="2200" spc="-10" dirty="0">
                <a:latin typeface="Carlito"/>
                <a:cs typeface="Carlito"/>
              </a:rPr>
              <a:t>Siempre </a:t>
            </a:r>
            <a:r>
              <a:rPr sz="2200" spc="-5" dirty="0">
                <a:latin typeface="Carlito"/>
                <a:cs typeface="Carlito"/>
              </a:rPr>
              <a:t>debemos  </a:t>
            </a:r>
            <a:r>
              <a:rPr sz="2200" spc="-15" dirty="0">
                <a:latin typeface="Carlito"/>
                <a:cs typeface="Carlito"/>
              </a:rPr>
              <a:t>encontrar </a:t>
            </a:r>
            <a:r>
              <a:rPr sz="2200" spc="-10" dirty="0">
                <a:latin typeface="Carlito"/>
                <a:cs typeface="Carlito"/>
              </a:rPr>
              <a:t>el  microorganismo </a:t>
            </a:r>
            <a:r>
              <a:rPr sz="2200" spc="-5" dirty="0">
                <a:latin typeface="Carlito"/>
                <a:cs typeface="Carlito"/>
              </a:rPr>
              <a:t>en la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enfermedad.</a:t>
            </a:r>
            <a:endParaRPr sz="22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  <a:buFont typeface="Carlito"/>
              <a:buAutoNum type="alphaLcParenR"/>
            </a:pPr>
            <a:endParaRPr sz="2150" dirty="0">
              <a:latin typeface="Carlito"/>
              <a:cs typeface="Carlito"/>
            </a:endParaRPr>
          </a:p>
          <a:p>
            <a:pPr marL="306705" indent="-294640" algn="just">
              <a:lnSpc>
                <a:spcPct val="100000"/>
              </a:lnSpc>
              <a:buAutoNum type="alphaLcParenR"/>
              <a:tabLst>
                <a:tab pos="307340" algn="l"/>
              </a:tabLst>
            </a:pPr>
            <a:r>
              <a:rPr sz="2200" spc="-5" dirty="0">
                <a:latin typeface="Carlito"/>
                <a:cs typeface="Carlito"/>
              </a:rPr>
              <a:t>Se </a:t>
            </a:r>
            <a:r>
              <a:rPr sz="2200" spc="-10" dirty="0">
                <a:latin typeface="Carlito"/>
                <a:cs typeface="Carlito"/>
              </a:rPr>
              <a:t>debe </a:t>
            </a:r>
            <a:r>
              <a:rPr sz="2200" spc="-5" dirty="0">
                <a:latin typeface="Carlito"/>
                <a:cs typeface="Carlito"/>
              </a:rPr>
              <a:t>aislar y </a:t>
            </a:r>
            <a:r>
              <a:rPr sz="2200" spc="-10" dirty="0">
                <a:latin typeface="Carlito"/>
                <a:cs typeface="Carlito"/>
              </a:rPr>
              <a:t>cultivar desde </a:t>
            </a:r>
            <a:r>
              <a:rPr sz="2200" spc="-5" dirty="0">
                <a:latin typeface="Carlito"/>
                <a:cs typeface="Carlito"/>
              </a:rPr>
              <a:t>las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lesiones.</a:t>
            </a:r>
            <a:endParaRPr sz="22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  <a:buFont typeface="Carlito"/>
              <a:buAutoNum type="alphaLcParenR"/>
            </a:pPr>
            <a:endParaRPr sz="2150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  <a:buAutoNum type="alphaLcParenR"/>
              <a:tabLst>
                <a:tab pos="308610" algn="l"/>
              </a:tabLst>
            </a:pPr>
            <a:r>
              <a:rPr sz="2200" spc="-5" dirty="0">
                <a:latin typeface="Carlito"/>
                <a:cs typeface="Carlito"/>
              </a:rPr>
              <a:t>Se </a:t>
            </a:r>
            <a:r>
              <a:rPr sz="2200" spc="-15" dirty="0">
                <a:latin typeface="Carlito"/>
                <a:cs typeface="Carlito"/>
              </a:rPr>
              <a:t>reproduce </a:t>
            </a:r>
            <a:r>
              <a:rPr sz="2200" spc="-5" dirty="0">
                <a:latin typeface="Carlito"/>
                <a:cs typeface="Carlito"/>
              </a:rPr>
              <a:t>la </a:t>
            </a:r>
            <a:r>
              <a:rPr sz="2200" spc="-10" dirty="0">
                <a:latin typeface="Carlito"/>
                <a:cs typeface="Carlito"/>
              </a:rPr>
              <a:t>enfermedad </a:t>
            </a:r>
            <a:r>
              <a:rPr sz="2200" spc="-5" dirty="0">
                <a:latin typeface="Carlito"/>
                <a:cs typeface="Carlito"/>
              </a:rPr>
              <a:t>al inocular </a:t>
            </a:r>
            <a:r>
              <a:rPr sz="2200" spc="-10" dirty="0">
                <a:latin typeface="Carlito"/>
                <a:cs typeface="Carlito"/>
              </a:rPr>
              <a:t>un  cultivo </a:t>
            </a:r>
            <a:r>
              <a:rPr sz="2200" spc="-15" dirty="0">
                <a:latin typeface="Carlito"/>
                <a:cs typeface="Carlito"/>
              </a:rPr>
              <a:t>puro </a:t>
            </a:r>
            <a:r>
              <a:rPr sz="2200" spc="-5" dirty="0">
                <a:latin typeface="Carlito"/>
                <a:cs typeface="Carlito"/>
              </a:rPr>
              <a:t>a un animal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susceptible.</a:t>
            </a:r>
            <a:endParaRPr sz="22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  <a:buFont typeface="Carlito"/>
              <a:buAutoNum type="alphaLcParenR"/>
            </a:pPr>
            <a:endParaRPr sz="2150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  <a:buAutoNum type="alphaLcParenR"/>
              <a:tabLst>
                <a:tab pos="330200" algn="l"/>
              </a:tabLst>
            </a:pPr>
            <a:r>
              <a:rPr sz="2200" spc="-5" dirty="0">
                <a:latin typeface="Carlito"/>
                <a:cs typeface="Carlito"/>
              </a:rPr>
              <a:t>Debe </a:t>
            </a:r>
            <a:r>
              <a:rPr sz="2200" spc="-10" dirty="0">
                <a:latin typeface="Carlito"/>
                <a:cs typeface="Carlito"/>
              </a:rPr>
              <a:t>aislarse </a:t>
            </a:r>
            <a:r>
              <a:rPr sz="2200" spc="-5" dirty="0">
                <a:latin typeface="Carlito"/>
                <a:cs typeface="Carlito"/>
              </a:rPr>
              <a:t>el mismo </a:t>
            </a:r>
            <a:r>
              <a:rPr sz="2200" spc="-15" dirty="0">
                <a:latin typeface="Carlito"/>
                <a:cs typeface="Carlito"/>
              </a:rPr>
              <a:t>microorganismo </a:t>
            </a:r>
            <a:r>
              <a:rPr sz="2200" dirty="0">
                <a:latin typeface="Carlito"/>
                <a:cs typeface="Carlito"/>
              </a:rPr>
              <a:t>de  </a:t>
            </a:r>
            <a:r>
              <a:rPr sz="2200" spc="-5" dirty="0">
                <a:latin typeface="Carlito"/>
                <a:cs typeface="Carlito"/>
              </a:rPr>
              <a:t>las lesiones </a:t>
            </a:r>
            <a:r>
              <a:rPr sz="2200" spc="-10" dirty="0">
                <a:latin typeface="Carlito"/>
                <a:cs typeface="Carlito"/>
              </a:rPr>
              <a:t>producidas </a:t>
            </a:r>
            <a:r>
              <a:rPr sz="2200" spc="-5" dirty="0">
                <a:latin typeface="Carlito"/>
                <a:cs typeface="Carlito"/>
              </a:rPr>
              <a:t>en los animales  inoculados.</a:t>
            </a:r>
            <a:endParaRPr sz="22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  <a:buFont typeface="Carlito"/>
              <a:buAutoNum type="alphaLcParenR"/>
            </a:pPr>
            <a:endParaRPr sz="2150" dirty="0">
              <a:latin typeface="Carlito"/>
              <a:cs typeface="Carlito"/>
            </a:endParaRPr>
          </a:p>
          <a:p>
            <a:pPr marL="372110" indent="-360045" algn="just">
              <a:lnSpc>
                <a:spcPct val="100000"/>
              </a:lnSpc>
              <a:buAutoNum type="alphaLcParenR"/>
              <a:tabLst>
                <a:tab pos="372745" algn="l"/>
              </a:tabLst>
            </a:pPr>
            <a:r>
              <a:rPr sz="2200" spc="-10" dirty="0">
                <a:latin typeface="Carlito"/>
                <a:cs typeface="Carlito"/>
              </a:rPr>
              <a:t>El </a:t>
            </a:r>
            <a:r>
              <a:rPr sz="2200" spc="-15" dirty="0">
                <a:latin typeface="Carlito"/>
                <a:cs typeface="Carlito"/>
              </a:rPr>
              <a:t>microorganismo </a:t>
            </a:r>
            <a:r>
              <a:rPr sz="2200" spc="-5" dirty="0">
                <a:latin typeface="Carlito"/>
                <a:cs typeface="Carlito"/>
              </a:rPr>
              <a:t>debe dar </a:t>
            </a:r>
            <a:r>
              <a:rPr sz="2200" spc="-10" dirty="0">
                <a:latin typeface="Carlito"/>
                <a:cs typeface="Carlito"/>
              </a:rPr>
              <a:t>lugar 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una</a:t>
            </a:r>
            <a:endParaRPr sz="2200" dirty="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respuesta </a:t>
            </a:r>
            <a:r>
              <a:rPr sz="2200" spc="-5" dirty="0">
                <a:latin typeface="Carlito"/>
                <a:cs typeface="Carlito"/>
              </a:rPr>
              <a:t>inmune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detectable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72225" y="1196720"/>
            <a:ext cx="2771775" cy="5661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Actividad: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Investigue sobre la gripe Española de 1918</a:t>
            </a:r>
          </a:p>
          <a:p>
            <a:r>
              <a:rPr lang="es-ES_tradnl" dirty="0" smtClean="0"/>
              <a:t>Cantidad de muertos</a:t>
            </a:r>
          </a:p>
          <a:p>
            <a:r>
              <a:rPr lang="es-ES_tradnl" dirty="0" smtClean="0"/>
              <a:t>Patogenia</a:t>
            </a:r>
          </a:p>
          <a:p>
            <a:r>
              <a:rPr lang="es-ES_tradnl" dirty="0" smtClean="0"/>
              <a:t>Agente causal</a:t>
            </a:r>
          </a:p>
          <a:p>
            <a:r>
              <a:rPr lang="es-ES_tradnl" dirty="0" smtClean="0"/>
              <a:t>¿ cuál cree usted que fue la causa por la que se produjo tanta mortalidad?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54127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Semana: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23/03/2020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54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6589199" cy="1280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13255" marR="5080" indent="-1901189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Propiedades </a:t>
            </a:r>
            <a:r>
              <a:rPr spc="-50" dirty="0"/>
              <a:t>de </a:t>
            </a:r>
            <a:r>
              <a:rPr spc="-65" dirty="0"/>
              <a:t>los</a:t>
            </a:r>
            <a:r>
              <a:rPr spc="-565" dirty="0"/>
              <a:t> </a:t>
            </a:r>
            <a:r>
              <a:rPr spc="-95" dirty="0"/>
              <a:t>Agentes  </a:t>
            </a:r>
            <a:r>
              <a:rPr spc="-90" dirty="0"/>
              <a:t>biológicos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443797"/>
            <a:ext cx="7427399" cy="28488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Son aquellas </a:t>
            </a:r>
            <a:r>
              <a:rPr sz="2800" spc="-10" dirty="0">
                <a:latin typeface="Carlito"/>
                <a:cs typeface="Carlito"/>
              </a:rPr>
              <a:t>propiedades que </a:t>
            </a:r>
            <a:r>
              <a:rPr sz="2800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refieren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a: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36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800" b="1" spc="-10" dirty="0">
                <a:latin typeface="Carlito"/>
                <a:cs typeface="Carlito"/>
              </a:rPr>
              <a:t>Perpetuación </a:t>
            </a:r>
            <a:r>
              <a:rPr sz="2800" spc="-5" dirty="0">
                <a:latin typeface="Carlito"/>
                <a:cs typeface="Carlito"/>
              </a:rPr>
              <a:t>del </a:t>
            </a:r>
            <a:r>
              <a:rPr sz="2800" b="1" spc="-20" dirty="0">
                <a:latin typeface="Carlito"/>
                <a:cs typeface="Carlito"/>
              </a:rPr>
              <a:t>agente </a:t>
            </a:r>
            <a:r>
              <a:rPr sz="2800" b="1" spc="-5" dirty="0">
                <a:latin typeface="Carlito"/>
                <a:cs typeface="Carlito"/>
              </a:rPr>
              <a:t>biológico </a:t>
            </a:r>
            <a:r>
              <a:rPr sz="2800" spc="-10" dirty="0">
                <a:latin typeface="Carlito"/>
                <a:cs typeface="Carlito"/>
              </a:rPr>
              <a:t>como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especie,</a:t>
            </a:r>
            <a:endParaRPr sz="28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Determinan </a:t>
            </a:r>
            <a:r>
              <a:rPr sz="2800" spc="-5" dirty="0">
                <a:latin typeface="Carlito"/>
                <a:cs typeface="Carlito"/>
              </a:rPr>
              <a:t>el </a:t>
            </a:r>
            <a:r>
              <a:rPr sz="2800" b="1" spc="-5" dirty="0">
                <a:latin typeface="Carlito"/>
                <a:cs typeface="Carlito"/>
              </a:rPr>
              <a:t>tipo de </a:t>
            </a:r>
            <a:r>
              <a:rPr sz="2800" b="1" spc="-20" dirty="0">
                <a:latin typeface="Carlito"/>
                <a:cs typeface="Carlito"/>
              </a:rPr>
              <a:t>contacto </a:t>
            </a:r>
            <a:r>
              <a:rPr sz="2800" spc="-15" dirty="0">
                <a:latin typeface="Carlito"/>
                <a:cs typeface="Carlito"/>
              </a:rPr>
              <a:t>con </a:t>
            </a:r>
            <a:r>
              <a:rPr sz="2800" spc="-5" dirty="0">
                <a:latin typeface="Carlito"/>
                <a:cs typeface="Carlito"/>
              </a:rPr>
              <a:t>el </a:t>
            </a:r>
            <a:r>
              <a:rPr sz="2800" spc="-10" dirty="0">
                <a:latin typeface="Carlito"/>
                <a:cs typeface="Carlito"/>
              </a:rPr>
              <a:t>huésped</a:t>
            </a:r>
            <a:r>
              <a:rPr sz="2800" spc="18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humano</a:t>
            </a:r>
            <a:endParaRPr sz="28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Determinan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la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producción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la</a:t>
            </a:r>
            <a:r>
              <a:rPr sz="2800" b="1" u="heavy" spc="8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enfermedad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838200"/>
            <a:ext cx="8077200" cy="32130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algn="just">
              <a:lnSpc>
                <a:spcPct val="100000"/>
              </a:lnSpc>
              <a:spcBef>
                <a:spcPts val="95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ANTIGENICIDAD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INMUNOGENICIDAD:</a:t>
            </a:r>
            <a:endParaRPr sz="24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  <a:tab pos="4940300" algn="l"/>
                <a:tab pos="6236335" algn="l"/>
              </a:tabLst>
            </a:pPr>
            <a:r>
              <a:rPr sz="2400" spc="-5" dirty="0">
                <a:latin typeface="Carlito"/>
                <a:cs typeface="Carlito"/>
              </a:rPr>
              <a:t>Es</a:t>
            </a:r>
            <a:r>
              <a:rPr sz="2400" spc="30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</a:t>
            </a:r>
            <a:r>
              <a:rPr sz="2400" spc="30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capacidad</a:t>
            </a:r>
            <a:r>
              <a:rPr sz="2400" spc="30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3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habilidad</a:t>
            </a:r>
            <a:r>
              <a:rPr sz="2400" spc="3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del</a:t>
            </a:r>
            <a:r>
              <a:rPr sz="2400" spc="305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agente</a:t>
            </a:r>
            <a:r>
              <a:rPr lang="es-ES"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causal</a:t>
            </a:r>
            <a:r>
              <a:rPr sz="2400" spc="31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de	</a:t>
            </a:r>
            <a:r>
              <a:rPr sz="2400" b="1" spc="-5" dirty="0" err="1">
                <a:latin typeface="Carlito"/>
                <a:cs typeface="Carlito"/>
              </a:rPr>
              <a:t>inducir</a:t>
            </a:r>
            <a:r>
              <a:rPr lang="es-ES" sz="2400" b="1" spc="-5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una  </a:t>
            </a:r>
            <a:r>
              <a:rPr sz="2400" b="1" spc="-20" dirty="0">
                <a:latin typeface="Carlito"/>
                <a:cs typeface="Carlito"/>
              </a:rPr>
              <a:t>respuesta </a:t>
            </a:r>
            <a:r>
              <a:rPr sz="2400" b="1" spc="-10" dirty="0">
                <a:latin typeface="Carlito"/>
                <a:cs typeface="Carlito"/>
              </a:rPr>
              <a:t>inmunológica </a:t>
            </a:r>
            <a:r>
              <a:rPr sz="2400" b="1" spc="-5" dirty="0">
                <a:latin typeface="Carlito"/>
                <a:cs typeface="Carlito"/>
              </a:rPr>
              <a:t>en el </a:t>
            </a:r>
            <a:r>
              <a:rPr sz="2400" b="1" spc="-10" dirty="0">
                <a:latin typeface="Carlito"/>
                <a:cs typeface="Carlito"/>
              </a:rPr>
              <a:t>huésped</a:t>
            </a:r>
            <a:r>
              <a:rPr sz="2400" spc="-10" dirty="0">
                <a:latin typeface="Carlito"/>
                <a:cs typeface="Carlito"/>
              </a:rPr>
              <a:t>(local 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15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general).</a:t>
            </a:r>
            <a:endParaRPr sz="24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"/>
            </a:pPr>
            <a:endParaRPr sz="32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Los</a:t>
            </a:r>
            <a:r>
              <a:rPr sz="2400" spc="19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agentes</a:t>
            </a:r>
            <a:r>
              <a:rPr sz="2400" spc="1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pueden</a:t>
            </a:r>
            <a:r>
              <a:rPr sz="2400" spc="18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diferir</a:t>
            </a:r>
            <a:r>
              <a:rPr sz="2400" spc="1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en</a:t>
            </a:r>
            <a:r>
              <a:rPr sz="2400" spc="18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cuanto</a:t>
            </a:r>
            <a:r>
              <a:rPr sz="2400" spc="1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spc="1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</a:t>
            </a:r>
            <a:r>
              <a:rPr sz="2400" spc="18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cantidad</a:t>
            </a:r>
            <a:r>
              <a:rPr sz="2400" spc="1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18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antígeno</a:t>
            </a:r>
            <a:endParaRPr sz="24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400" spc="-10" dirty="0">
                <a:latin typeface="Carlito"/>
                <a:cs typeface="Carlito"/>
              </a:rPr>
              <a:t>producido </a:t>
            </a:r>
            <a:r>
              <a:rPr sz="2400" spc="-20" dirty="0">
                <a:latin typeface="Carlito"/>
                <a:cs typeface="Carlito"/>
              </a:rPr>
              <a:t>durante </a:t>
            </a:r>
            <a:r>
              <a:rPr sz="2400" spc="-5" dirty="0">
                <a:latin typeface="Carlito"/>
                <a:cs typeface="Carlito"/>
              </a:rPr>
              <a:t>la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enfermedad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762000"/>
            <a:ext cx="2667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INF</a:t>
            </a:r>
            <a:r>
              <a:rPr sz="2800" u="heavy" spc="-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</a:t>
            </a:r>
            <a:r>
              <a:rPr sz="2800" u="heavy" spc="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</a:t>
            </a:r>
            <a:r>
              <a:rPr sz="2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TIV</a:t>
            </a:r>
            <a:r>
              <a:rPr sz="28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</a:t>
            </a:r>
            <a:r>
              <a:rPr sz="28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</a:t>
            </a:r>
            <a:r>
              <a:rPr sz="28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AD</a:t>
            </a:r>
            <a:r>
              <a:rPr sz="24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2013026"/>
            <a:ext cx="8036560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  <a:tab pos="640715" algn="l"/>
                <a:tab pos="992505" algn="l"/>
                <a:tab pos="2283460" algn="l"/>
                <a:tab pos="2786380" algn="l"/>
                <a:tab pos="3716654" algn="l"/>
                <a:tab pos="4573270" algn="l"/>
                <a:tab pos="5233035" algn="l"/>
                <a:tab pos="6885305" algn="l"/>
                <a:tab pos="7324725" algn="l"/>
              </a:tabLst>
            </a:pPr>
            <a:r>
              <a:rPr sz="2400" spc="-15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l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4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apacidad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de</a:t>
            </a:r>
            <a:r>
              <a:rPr sz="2400" spc="-5" dirty="0">
                <a:latin typeface="Carlito"/>
                <a:cs typeface="Carlito"/>
              </a:rPr>
              <a:t>l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spc="-30" dirty="0">
                <a:latin typeface="Carlito"/>
                <a:cs typeface="Carlito"/>
              </a:rPr>
              <a:t>g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35" dirty="0">
                <a:latin typeface="Carlito"/>
                <a:cs typeface="Carlito"/>
              </a:rPr>
              <a:t>nt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4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aus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l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pa</a:t>
            </a:r>
            <a:r>
              <a:rPr sz="2400" spc="-55" dirty="0">
                <a:latin typeface="Carlito"/>
                <a:cs typeface="Carlito"/>
              </a:rPr>
              <a:t>r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mul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ipl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</a:t>
            </a:r>
            <a:r>
              <a:rPr sz="2400" b="1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los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tejidos, </a:t>
            </a:r>
            <a:r>
              <a:rPr sz="2400" spc="-10" dirty="0">
                <a:latin typeface="Carlito"/>
                <a:cs typeface="Carlito"/>
              </a:rPr>
              <a:t>dando </a:t>
            </a:r>
            <a:r>
              <a:rPr sz="2400" spc="-5" dirty="0">
                <a:latin typeface="Carlito"/>
                <a:cs typeface="Carlito"/>
              </a:rPr>
              <a:t>o no </a:t>
            </a:r>
            <a:r>
              <a:rPr sz="2400" spc="-10" dirty="0">
                <a:latin typeface="Carlito"/>
                <a:cs typeface="Carlito"/>
              </a:rPr>
              <a:t>lugar </a:t>
            </a:r>
            <a:r>
              <a:rPr sz="2400" spc="-5" dirty="0">
                <a:latin typeface="Carlito"/>
                <a:cs typeface="Carlito"/>
              </a:rPr>
              <a:t>a la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enfermedad.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tabLst>
                <a:tab pos="4547235" algn="l"/>
              </a:tabLst>
            </a:pPr>
            <a:r>
              <a:rPr sz="2400" spc="-5" dirty="0">
                <a:latin typeface="Carlito"/>
                <a:cs typeface="Carlito"/>
              </a:rPr>
              <a:t>**El </a:t>
            </a:r>
            <a:r>
              <a:rPr sz="2400" spc="-10" dirty="0">
                <a:latin typeface="Carlito"/>
                <a:cs typeface="Carlito"/>
              </a:rPr>
              <a:t>sitio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multiplicación </a:t>
            </a:r>
            <a:r>
              <a:rPr sz="2400" spc="2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del</a:t>
            </a:r>
            <a:r>
              <a:rPr sz="2400" spc="16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agente	</a:t>
            </a:r>
            <a:r>
              <a:rPr sz="2400" spc="-5" dirty="0">
                <a:latin typeface="Carlito"/>
                <a:cs typeface="Carlito"/>
              </a:rPr>
              <a:t>y el </a:t>
            </a:r>
            <a:r>
              <a:rPr sz="2400" spc="-15" dirty="0">
                <a:latin typeface="Carlito"/>
                <a:cs typeface="Carlito"/>
              </a:rPr>
              <a:t>grado </a:t>
            </a:r>
            <a:r>
              <a:rPr sz="2400" spc="-5" dirty="0">
                <a:latin typeface="Carlito"/>
                <a:cs typeface="Carlito"/>
              </a:rPr>
              <a:t>de diseminación  en el </a:t>
            </a:r>
            <a:r>
              <a:rPr sz="2400" spc="-10" dirty="0">
                <a:latin typeface="Carlito"/>
                <a:cs typeface="Carlito"/>
              </a:rPr>
              <a:t>huésped </a:t>
            </a:r>
            <a:r>
              <a:rPr sz="2400" spc="-5" dirty="0">
                <a:latin typeface="Carlito"/>
                <a:cs typeface="Carlito"/>
              </a:rPr>
              <a:t>son </a:t>
            </a:r>
            <a:r>
              <a:rPr sz="2400" spc="-15" dirty="0">
                <a:latin typeface="Carlito"/>
                <a:cs typeface="Carlito"/>
              </a:rPr>
              <a:t>factores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variables.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996772"/>
            <a:ext cx="7588884" cy="32130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20" dirty="0">
                <a:latin typeface="Carlito"/>
                <a:cs typeface="Carlito"/>
              </a:rPr>
              <a:t>Por</a:t>
            </a:r>
            <a:r>
              <a:rPr sz="2400" b="1" spc="2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ejemplo: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5" dirty="0">
                <a:latin typeface="Carlito"/>
                <a:cs typeface="Carlito"/>
              </a:rPr>
              <a:t>influenza </a:t>
            </a:r>
            <a:r>
              <a:rPr sz="2400" dirty="0">
                <a:latin typeface="Carlito"/>
                <a:cs typeface="Carlito"/>
              </a:rPr>
              <a:t>se </a:t>
            </a:r>
            <a:r>
              <a:rPr sz="2400" spc="-10" dirty="0">
                <a:latin typeface="Carlito"/>
                <a:cs typeface="Carlito"/>
              </a:rPr>
              <a:t>multiplica solamente </a:t>
            </a:r>
            <a:r>
              <a:rPr sz="2400" spc="-5" dirty="0">
                <a:latin typeface="Carlito"/>
                <a:cs typeface="Carlito"/>
              </a:rPr>
              <a:t>en las células epiteliales  </a:t>
            </a:r>
            <a:r>
              <a:rPr sz="2400" spc="-10" dirty="0">
                <a:latin typeface="Carlito"/>
                <a:cs typeface="Carlito"/>
              </a:rPr>
              <a:t>que recubren </a:t>
            </a:r>
            <a:r>
              <a:rPr sz="2400" spc="-5" dirty="0">
                <a:latin typeface="Carlito"/>
                <a:cs typeface="Carlito"/>
              </a:rPr>
              <a:t>el árbol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tráqueo-bronquial.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32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El </a:t>
            </a:r>
            <a:r>
              <a:rPr sz="2400" spc="-10" dirty="0">
                <a:latin typeface="Carlito"/>
                <a:cs typeface="Carlito"/>
              </a:rPr>
              <a:t>sarampión </a:t>
            </a:r>
            <a:r>
              <a:rPr sz="2400" spc="-5" dirty="0">
                <a:latin typeface="Carlito"/>
                <a:cs typeface="Carlito"/>
              </a:rPr>
              <a:t>y la </a:t>
            </a:r>
            <a:r>
              <a:rPr sz="2400" spc="-10" dirty="0">
                <a:latin typeface="Carlito"/>
                <a:cs typeface="Carlito"/>
              </a:rPr>
              <a:t>fiebre </a:t>
            </a:r>
            <a:r>
              <a:rPr sz="2400" spc="-5" dirty="0">
                <a:latin typeface="Carlito"/>
                <a:cs typeface="Carlito"/>
              </a:rPr>
              <a:t>amarilla, </a:t>
            </a:r>
            <a:r>
              <a:rPr sz="2400" dirty="0">
                <a:latin typeface="Carlito"/>
                <a:cs typeface="Carlito"/>
              </a:rPr>
              <a:t>se </a:t>
            </a:r>
            <a:r>
              <a:rPr sz="2400" spc="-10" dirty="0">
                <a:latin typeface="Carlito"/>
                <a:cs typeface="Carlito"/>
              </a:rPr>
              <a:t>diseminan </a:t>
            </a:r>
            <a:r>
              <a:rPr sz="2400" spc="-5" dirty="0">
                <a:latin typeface="Carlito"/>
                <a:cs typeface="Carlito"/>
              </a:rPr>
              <a:t>a </a:t>
            </a:r>
            <a:r>
              <a:rPr sz="2400" spc="-20" dirty="0">
                <a:latin typeface="Carlito"/>
                <a:cs typeface="Carlito"/>
              </a:rPr>
              <a:t>través </a:t>
            </a:r>
            <a:r>
              <a:rPr sz="2400" spc="-10" dirty="0">
                <a:latin typeface="Carlito"/>
                <a:cs typeface="Carlito"/>
              </a:rPr>
              <a:t>del  </a:t>
            </a:r>
            <a:r>
              <a:rPr sz="2400" spc="-20" dirty="0">
                <a:latin typeface="Carlito"/>
                <a:cs typeface="Carlito"/>
              </a:rPr>
              <a:t>torrente </a:t>
            </a:r>
            <a:r>
              <a:rPr sz="2400" spc="-10" dirty="0">
                <a:latin typeface="Carlito"/>
                <a:cs typeface="Carlito"/>
              </a:rPr>
              <a:t>sanguíneo, </a:t>
            </a:r>
            <a:r>
              <a:rPr sz="2400" spc="-5" dirty="0">
                <a:latin typeface="Carlito"/>
                <a:cs typeface="Carlito"/>
              </a:rPr>
              <a:t>multiplicándose en </a:t>
            </a:r>
            <a:r>
              <a:rPr sz="2400" spc="-10" dirty="0">
                <a:latin typeface="Carlito"/>
                <a:cs typeface="Carlito"/>
              </a:rPr>
              <a:t>numerosos sitios en  </a:t>
            </a:r>
            <a:r>
              <a:rPr sz="2400" spc="-15" dirty="0">
                <a:latin typeface="Carlito"/>
                <a:cs typeface="Carlito"/>
              </a:rPr>
              <a:t>todo </a:t>
            </a:r>
            <a:r>
              <a:rPr sz="2400" spc="-5" dirty="0">
                <a:latin typeface="Carlito"/>
                <a:cs typeface="Carlito"/>
              </a:rPr>
              <a:t>el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cuerpo.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63" y="2275332"/>
            <a:ext cx="7539355" cy="18415"/>
          </a:xfrm>
          <a:custGeom>
            <a:avLst/>
            <a:gdLst/>
            <a:ahLst/>
            <a:cxnLst/>
            <a:rect l="l" t="t" r="r" b="b"/>
            <a:pathLst>
              <a:path w="7539355" h="18414">
                <a:moveTo>
                  <a:pt x="7539164" y="0"/>
                </a:moveTo>
                <a:lnTo>
                  <a:pt x="0" y="0"/>
                </a:lnTo>
                <a:lnTo>
                  <a:pt x="0" y="18287"/>
                </a:lnTo>
                <a:lnTo>
                  <a:pt x="7539164" y="18287"/>
                </a:lnTo>
                <a:lnTo>
                  <a:pt x="75391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499" y="1616710"/>
            <a:ext cx="8013637" cy="3089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6985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La medida </a:t>
            </a:r>
            <a:r>
              <a:rPr sz="2400" spc="-10" dirty="0">
                <a:latin typeface="Carlito"/>
                <a:cs typeface="Carlito"/>
              </a:rPr>
              <a:t>básica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b="1" spc="-10" dirty="0">
                <a:latin typeface="Carlito"/>
                <a:cs typeface="Carlito"/>
              </a:rPr>
              <a:t>INFECTIVIDAD </a:t>
            </a:r>
            <a:r>
              <a:rPr sz="2400" dirty="0">
                <a:latin typeface="Carlito"/>
                <a:cs typeface="Carlito"/>
              </a:rPr>
              <a:t>es </a:t>
            </a:r>
            <a:r>
              <a:rPr sz="2400" spc="-5" dirty="0">
                <a:latin typeface="Carlito"/>
                <a:cs typeface="Carlito"/>
              </a:rPr>
              <a:t>el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numero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mínimo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 partículas </a:t>
            </a:r>
            <a:r>
              <a:rPr sz="2400" spc="-15" dirty="0">
                <a:latin typeface="Carlito"/>
                <a:cs typeface="Carlito"/>
              </a:rPr>
              <a:t>infecciosas </a:t>
            </a:r>
            <a:r>
              <a:rPr sz="2400" spc="-5" dirty="0">
                <a:latin typeface="Carlito"/>
                <a:cs typeface="Carlito"/>
              </a:rPr>
              <a:t>que se </a:t>
            </a:r>
            <a:r>
              <a:rPr sz="2400" spc="-10" dirty="0">
                <a:latin typeface="Carlito"/>
                <a:cs typeface="Carlito"/>
              </a:rPr>
              <a:t>requieren </a:t>
            </a:r>
            <a:r>
              <a:rPr sz="2400" spc="-20" dirty="0">
                <a:latin typeface="Carlito"/>
                <a:cs typeface="Carlito"/>
              </a:rPr>
              <a:t>para </a:t>
            </a:r>
            <a:r>
              <a:rPr sz="2400" spc="-15" dirty="0">
                <a:latin typeface="Carlito"/>
                <a:cs typeface="Carlito"/>
              </a:rPr>
              <a:t>producir </a:t>
            </a:r>
            <a:r>
              <a:rPr sz="2400" spc="-5" dirty="0">
                <a:latin typeface="Carlito"/>
                <a:cs typeface="Carlito"/>
              </a:rPr>
              <a:t>una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enfermedad</a:t>
            </a:r>
            <a:r>
              <a:rPr sz="2400" spc="-10" dirty="0">
                <a:latin typeface="Carlito"/>
                <a:cs typeface="Carlito"/>
              </a:rPr>
              <a:t> (dosis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infectante).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32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25" dirty="0">
                <a:latin typeface="Carlito"/>
                <a:cs typeface="Carlito"/>
              </a:rPr>
              <a:t>Para </a:t>
            </a:r>
            <a:r>
              <a:rPr sz="2400" spc="-5" dirty="0">
                <a:latin typeface="Carlito"/>
                <a:cs typeface="Carlito"/>
              </a:rPr>
              <a:t>un </a:t>
            </a:r>
            <a:r>
              <a:rPr sz="2400" spc="-15" dirty="0">
                <a:latin typeface="Carlito"/>
                <a:cs typeface="Carlito"/>
              </a:rPr>
              <a:t>agente </a:t>
            </a:r>
            <a:r>
              <a:rPr sz="2400" spc="-10" dirty="0">
                <a:latin typeface="Carlito"/>
                <a:cs typeface="Carlito"/>
              </a:rPr>
              <a:t>microbiano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5" dirty="0">
                <a:latin typeface="Carlito"/>
                <a:cs typeface="Carlito"/>
              </a:rPr>
              <a:t>n° </a:t>
            </a:r>
            <a:r>
              <a:rPr sz="2400" b="1" spc="-5" dirty="0">
                <a:latin typeface="Carlito"/>
                <a:cs typeface="Carlito"/>
              </a:rPr>
              <a:t>puede variar mucho </a:t>
            </a:r>
            <a:r>
              <a:rPr sz="2400" b="1" spc="-10" dirty="0">
                <a:latin typeface="Carlito"/>
                <a:cs typeface="Carlito"/>
              </a:rPr>
              <a:t>dentro </a:t>
            </a:r>
            <a:r>
              <a:rPr sz="2400" b="1" dirty="0">
                <a:latin typeface="Carlito"/>
                <a:cs typeface="Carlito"/>
              </a:rPr>
              <a:t>de  </a:t>
            </a:r>
            <a:r>
              <a:rPr sz="2400" b="1" spc="-5" dirty="0">
                <a:latin typeface="Carlito"/>
                <a:cs typeface="Carlito"/>
              </a:rPr>
              <a:t>una misma especie y de un </a:t>
            </a:r>
            <a:r>
              <a:rPr sz="2400" b="1" spc="-10" dirty="0">
                <a:latin typeface="Carlito"/>
                <a:cs typeface="Carlito"/>
              </a:rPr>
              <a:t>huésped </a:t>
            </a:r>
            <a:r>
              <a:rPr sz="2400" b="1" spc="-5" dirty="0">
                <a:latin typeface="Carlito"/>
                <a:cs typeface="Carlito"/>
              </a:rPr>
              <a:t>a otro </a:t>
            </a:r>
            <a:r>
              <a:rPr sz="2400" i="1" spc="-10" dirty="0">
                <a:latin typeface="Carlito"/>
                <a:cs typeface="Carlito"/>
              </a:rPr>
              <a:t>(***características  </a:t>
            </a:r>
            <a:r>
              <a:rPr sz="2400" i="1" spc="-5" dirty="0">
                <a:latin typeface="Carlito"/>
                <a:cs typeface="Carlito"/>
              </a:rPr>
              <a:t>del </a:t>
            </a:r>
            <a:r>
              <a:rPr sz="2400" i="1" spc="-10" dirty="0">
                <a:latin typeface="Carlito"/>
                <a:cs typeface="Carlito"/>
              </a:rPr>
              <a:t>huésped: </a:t>
            </a:r>
            <a:r>
              <a:rPr sz="2400" i="1" spc="-5" dirty="0">
                <a:latin typeface="Carlito"/>
                <a:cs typeface="Carlito"/>
              </a:rPr>
              <a:t>Inmunidad, edad, </a:t>
            </a:r>
            <a:r>
              <a:rPr sz="2400" i="1" spc="-15" dirty="0">
                <a:latin typeface="Carlito"/>
                <a:cs typeface="Carlito"/>
              </a:rPr>
              <a:t>estado </a:t>
            </a:r>
            <a:r>
              <a:rPr sz="2400" i="1" spc="-10" dirty="0">
                <a:latin typeface="Carlito"/>
                <a:cs typeface="Carlito"/>
              </a:rPr>
              <a:t>nutricional</a:t>
            </a:r>
            <a:r>
              <a:rPr sz="2400" i="1" spc="-30" dirty="0">
                <a:latin typeface="Carlito"/>
                <a:cs typeface="Carlito"/>
              </a:rPr>
              <a:t> </a:t>
            </a:r>
            <a:r>
              <a:rPr sz="2400" i="1" spc="-15" dirty="0">
                <a:latin typeface="Carlito"/>
                <a:cs typeface="Carlito"/>
              </a:rPr>
              <a:t>etc.)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768984"/>
            <a:ext cx="20574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EJEMP</a:t>
            </a:r>
            <a:r>
              <a:rPr sz="2400" spc="-55" dirty="0">
                <a:solidFill>
                  <a:srgbClr val="000000"/>
                </a:solidFill>
                <a:latin typeface="Carlito"/>
                <a:cs typeface="Carlito"/>
              </a:rPr>
              <a:t>L</a:t>
            </a:r>
            <a:r>
              <a:rPr sz="2400" spc="-10" dirty="0">
                <a:solidFill>
                  <a:srgbClr val="000000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S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6922" y="1295400"/>
            <a:ext cx="7590155" cy="526105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62890" indent="-250825">
              <a:lnSpc>
                <a:spcPct val="100000"/>
              </a:lnSpc>
              <a:spcBef>
                <a:spcPts val="625"/>
              </a:spcBef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</a:tabLst>
            </a:pPr>
            <a:r>
              <a:rPr sz="2400" spc="-5" dirty="0">
                <a:latin typeface="Carlito"/>
                <a:cs typeface="Carlito"/>
              </a:rPr>
              <a:t>El </a:t>
            </a:r>
            <a:r>
              <a:rPr sz="2400" spc="-10" dirty="0">
                <a:latin typeface="Carlito"/>
                <a:cs typeface="Carlito"/>
              </a:rPr>
              <a:t>sarampión </a:t>
            </a:r>
            <a:r>
              <a:rPr sz="2400" spc="-5" dirty="0">
                <a:latin typeface="Carlito"/>
                <a:cs typeface="Carlito"/>
              </a:rPr>
              <a:t>y la </a:t>
            </a:r>
            <a:r>
              <a:rPr sz="2400" spc="-10" dirty="0">
                <a:latin typeface="Carlito"/>
                <a:cs typeface="Carlito"/>
              </a:rPr>
              <a:t>varicela </a:t>
            </a:r>
            <a:r>
              <a:rPr sz="2400" spc="-15" dirty="0">
                <a:latin typeface="Carlito"/>
                <a:cs typeface="Carlito"/>
              </a:rPr>
              <a:t>presentan </a:t>
            </a:r>
            <a:r>
              <a:rPr sz="2400" spc="-10" dirty="0">
                <a:latin typeface="Carlito"/>
                <a:cs typeface="Carlito"/>
              </a:rPr>
              <a:t>infectividad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máxima</a:t>
            </a:r>
            <a:endParaRPr sz="2400" dirty="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535"/>
              </a:spcBef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</a:tabLst>
            </a:pPr>
            <a:r>
              <a:rPr sz="2400" spc="-5" dirty="0">
                <a:latin typeface="Carlito"/>
                <a:cs typeface="Carlito"/>
              </a:rPr>
              <a:t>Las </a:t>
            </a:r>
            <a:r>
              <a:rPr sz="2400" spc="-15" dirty="0">
                <a:latin typeface="Carlito"/>
                <a:cs typeface="Carlito"/>
              </a:rPr>
              <a:t>paperas </a:t>
            </a:r>
            <a:r>
              <a:rPr sz="2400" spc="-5" dirty="0">
                <a:latin typeface="Carlito"/>
                <a:cs typeface="Carlito"/>
              </a:rPr>
              <a:t>y la rubéola </a:t>
            </a:r>
            <a:r>
              <a:rPr sz="2400" spc="-10" dirty="0">
                <a:latin typeface="Carlito"/>
                <a:cs typeface="Carlito"/>
              </a:rPr>
              <a:t>infectividad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intermedia</a:t>
            </a:r>
            <a:endParaRPr sz="2400" dirty="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525"/>
              </a:spcBef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</a:tabLst>
            </a:pP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5" dirty="0">
                <a:latin typeface="Carlito"/>
                <a:cs typeface="Carlito"/>
              </a:rPr>
              <a:t>lepra </a:t>
            </a:r>
            <a:r>
              <a:rPr sz="2400" spc="-10" dirty="0">
                <a:latin typeface="Carlito"/>
                <a:cs typeface="Carlito"/>
              </a:rPr>
              <a:t>infectividad </a:t>
            </a:r>
            <a:r>
              <a:rPr sz="2400" spc="-15" dirty="0">
                <a:latin typeface="Carlito"/>
                <a:cs typeface="Carlito"/>
              </a:rPr>
              <a:t>relativamente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baja.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5" dirty="0">
                <a:latin typeface="Carlito"/>
                <a:cs typeface="Carlito"/>
              </a:rPr>
              <a:t>infección </a:t>
            </a:r>
            <a:r>
              <a:rPr sz="2400" spc="-10" dirty="0">
                <a:latin typeface="Carlito"/>
                <a:cs typeface="Carlito"/>
              </a:rPr>
              <a:t>por VIH </a:t>
            </a:r>
            <a:r>
              <a:rPr sz="2400" spc="-5" dirty="0">
                <a:latin typeface="Carlito"/>
                <a:cs typeface="Carlito"/>
              </a:rPr>
              <a:t>y el virus de la hepatitis B (VHB)</a:t>
            </a:r>
            <a:r>
              <a:rPr sz="2400" spc="38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muestran</a:t>
            </a:r>
            <a:endParaRPr sz="24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400" spc="-15" dirty="0">
                <a:latin typeface="Carlito"/>
                <a:cs typeface="Carlito"/>
              </a:rPr>
              <a:t>otro </a:t>
            </a:r>
            <a:r>
              <a:rPr sz="2400" spc="-5" dirty="0">
                <a:latin typeface="Carlito"/>
                <a:cs typeface="Carlito"/>
              </a:rPr>
              <a:t>ejemplo de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diferentes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grados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</a:t>
            </a:r>
            <a:r>
              <a:rPr sz="2400" u="heavy" spc="1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infectividad.</a:t>
            </a:r>
            <a:endParaRPr sz="2400" dirty="0">
              <a:latin typeface="Carlito"/>
              <a:cs typeface="Carlito"/>
            </a:endParaRPr>
          </a:p>
          <a:p>
            <a:pPr marL="241300" marR="8255" indent="-229235" algn="just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Si </a:t>
            </a:r>
            <a:r>
              <a:rPr sz="2400" spc="-10" dirty="0">
                <a:latin typeface="Carlito"/>
                <a:cs typeface="Carlito"/>
              </a:rPr>
              <a:t>una persona </a:t>
            </a:r>
            <a:r>
              <a:rPr sz="2400" spc="-5" dirty="0">
                <a:latin typeface="Carlito"/>
                <a:cs typeface="Carlito"/>
              </a:rPr>
              <a:t>susceptible </a:t>
            </a:r>
            <a:r>
              <a:rPr sz="2400" dirty="0">
                <a:latin typeface="Carlito"/>
                <a:cs typeface="Carlito"/>
              </a:rPr>
              <a:t>se </a:t>
            </a:r>
            <a:r>
              <a:rPr sz="2400" spc="-10" dirty="0">
                <a:latin typeface="Carlito"/>
                <a:cs typeface="Carlito"/>
              </a:rPr>
              <a:t>expone </a:t>
            </a:r>
            <a:r>
              <a:rPr sz="2400" spc="-5" dirty="0">
                <a:latin typeface="Carlito"/>
                <a:cs typeface="Carlito"/>
              </a:rPr>
              <a:t>al </a:t>
            </a:r>
            <a:r>
              <a:rPr sz="2400" spc="-10" dirty="0">
                <a:latin typeface="Carlito"/>
                <a:cs typeface="Carlito"/>
              </a:rPr>
              <a:t>VIH </a:t>
            </a:r>
            <a:r>
              <a:rPr sz="2400" spc="-5" dirty="0">
                <a:latin typeface="Carlito"/>
                <a:cs typeface="Carlito"/>
              </a:rPr>
              <a:t>al </a:t>
            </a:r>
            <a:r>
              <a:rPr sz="2400" spc="-15" dirty="0">
                <a:latin typeface="Carlito"/>
                <a:cs typeface="Carlito"/>
              </a:rPr>
              <a:t>pincharse con </a:t>
            </a:r>
            <a:r>
              <a:rPr sz="2400" spc="-10" dirty="0">
                <a:latin typeface="Carlito"/>
                <a:cs typeface="Carlito"/>
              </a:rPr>
              <a:t>una  </a:t>
            </a:r>
            <a:r>
              <a:rPr sz="2400" spc="-5" dirty="0">
                <a:latin typeface="Carlito"/>
                <a:cs typeface="Carlito"/>
              </a:rPr>
              <a:t>aguja </a:t>
            </a:r>
            <a:r>
              <a:rPr sz="2400" spc="-10" dirty="0">
                <a:latin typeface="Carlito"/>
                <a:cs typeface="Carlito"/>
              </a:rPr>
              <a:t>contaminada, </a:t>
            </a:r>
            <a:r>
              <a:rPr sz="2400" dirty="0">
                <a:latin typeface="Carlito"/>
                <a:cs typeface="Carlito"/>
              </a:rPr>
              <a:t>su </a:t>
            </a:r>
            <a:r>
              <a:rPr sz="2400" spc="-10" dirty="0">
                <a:latin typeface="Carlito"/>
                <a:cs typeface="Carlito"/>
              </a:rPr>
              <a:t>probabilidad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infección </a:t>
            </a:r>
            <a:r>
              <a:rPr sz="2400" spc="-5" dirty="0">
                <a:latin typeface="Carlito"/>
                <a:cs typeface="Carlito"/>
              </a:rPr>
              <a:t>es alrededor </a:t>
            </a:r>
            <a:r>
              <a:rPr sz="2400" spc="-10" dirty="0">
                <a:latin typeface="Carlito"/>
                <a:cs typeface="Carlito"/>
              </a:rPr>
              <a:t>de  </a:t>
            </a:r>
            <a:r>
              <a:rPr sz="2400" spc="-5" dirty="0">
                <a:latin typeface="Carlito"/>
                <a:cs typeface="Carlito"/>
              </a:rPr>
              <a:t>4 en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1.000.</a:t>
            </a:r>
            <a:endParaRPr sz="2400" dirty="0">
              <a:latin typeface="Carlito"/>
              <a:cs typeface="Carlito"/>
            </a:endParaRPr>
          </a:p>
          <a:p>
            <a:pPr marL="303530" indent="-291465" algn="just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304165" algn="l"/>
              </a:tabLst>
            </a:pPr>
            <a:r>
              <a:rPr sz="2400" spc="-5" dirty="0">
                <a:latin typeface="Carlito"/>
                <a:cs typeface="Carlito"/>
              </a:rPr>
              <a:t>Si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se</a:t>
            </a:r>
            <a:r>
              <a:rPr sz="2400" spc="1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expone</a:t>
            </a:r>
            <a:r>
              <a:rPr sz="2400" spc="1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1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esa</a:t>
            </a:r>
            <a:r>
              <a:rPr sz="2400" spc="1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manera</a:t>
            </a:r>
            <a:r>
              <a:rPr sz="2400" spc="1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al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VHB</a:t>
            </a:r>
            <a:r>
              <a:rPr sz="2400" spc="1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su</a:t>
            </a:r>
            <a:r>
              <a:rPr sz="2400" spc="1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probabilidad</a:t>
            </a:r>
            <a:r>
              <a:rPr sz="2400" spc="114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es</a:t>
            </a:r>
            <a:r>
              <a:rPr sz="2400" spc="1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más</a:t>
            </a:r>
            <a:r>
              <a:rPr sz="2400" spc="1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alta</a:t>
            </a:r>
            <a:endParaRPr sz="24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de 1 en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7.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16710"/>
            <a:ext cx="7590155" cy="27206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VULNERABILIDAD-</a:t>
            </a:r>
            <a:r>
              <a:rPr sz="2000" b="1" u="heavy" spc="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RESISTENCIA: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000" spc="-5" dirty="0">
                <a:latin typeface="Carlito"/>
                <a:cs typeface="Carlito"/>
              </a:rPr>
              <a:t>Los </a:t>
            </a:r>
            <a:r>
              <a:rPr sz="2000" spc="-15" dirty="0">
                <a:latin typeface="Carlito"/>
                <a:cs typeface="Carlito"/>
              </a:rPr>
              <a:t>agentes </a:t>
            </a:r>
            <a:r>
              <a:rPr sz="2000" spc="-10" dirty="0">
                <a:latin typeface="Carlito"/>
                <a:cs typeface="Carlito"/>
              </a:rPr>
              <a:t>microbianos pueden resultar vulnerables </a:t>
            </a:r>
            <a:r>
              <a:rPr sz="2000" spc="-5" dirty="0">
                <a:latin typeface="Carlito"/>
                <a:cs typeface="Carlito"/>
              </a:rPr>
              <a:t>al  </a:t>
            </a:r>
            <a:r>
              <a:rPr sz="2000" spc="-10" dirty="0">
                <a:latin typeface="Carlito"/>
                <a:cs typeface="Carlito"/>
              </a:rPr>
              <a:t>ambiente, </a:t>
            </a:r>
            <a:r>
              <a:rPr sz="2000" spc="-15" dirty="0">
                <a:latin typeface="Carlito"/>
                <a:cs typeface="Carlito"/>
              </a:rPr>
              <a:t>agentes </a:t>
            </a:r>
            <a:r>
              <a:rPr sz="2000" spc="-10" dirty="0">
                <a:latin typeface="Carlito"/>
                <a:cs typeface="Carlito"/>
              </a:rPr>
              <a:t>físicos, químicos </a:t>
            </a:r>
            <a:r>
              <a:rPr sz="2000" spc="-5" dirty="0">
                <a:latin typeface="Carlito"/>
                <a:cs typeface="Carlito"/>
              </a:rPr>
              <a:t>y</a:t>
            </a:r>
            <a:r>
              <a:rPr sz="2000" spc="1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terapéuticos.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2800" dirty="0">
              <a:latin typeface="Carlito"/>
              <a:cs typeface="Carlito"/>
            </a:endParaRPr>
          </a:p>
          <a:p>
            <a:pPr marL="241300" marR="635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935" algn="l"/>
                <a:tab pos="3119120" algn="l"/>
              </a:tabLst>
            </a:pPr>
            <a:r>
              <a:rPr sz="2000" spc="-5" dirty="0">
                <a:latin typeface="Carlito"/>
                <a:cs typeface="Carlito"/>
              </a:rPr>
              <a:t>Las especies </a:t>
            </a:r>
            <a:r>
              <a:rPr sz="2000" spc="-10" dirty="0">
                <a:latin typeface="Carlito"/>
                <a:cs typeface="Carlito"/>
              </a:rPr>
              <a:t>microbianas </a:t>
            </a:r>
            <a:r>
              <a:rPr sz="2000" spc="-15" dirty="0">
                <a:latin typeface="Carlito"/>
                <a:cs typeface="Carlito"/>
              </a:rPr>
              <a:t>están </a:t>
            </a:r>
            <a:r>
              <a:rPr sz="2000" spc="-10" dirty="0">
                <a:latin typeface="Carlito"/>
                <a:cs typeface="Carlito"/>
              </a:rPr>
              <a:t>sujetas </a:t>
            </a:r>
            <a:r>
              <a:rPr sz="2000" spc="-5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cambios (mutación)  </a:t>
            </a:r>
            <a:r>
              <a:rPr sz="2000" spc="-5" dirty="0">
                <a:latin typeface="Carlito"/>
                <a:cs typeface="Carlito"/>
              </a:rPr>
              <a:t>impredecibles	</a:t>
            </a:r>
            <a:r>
              <a:rPr sz="2000" b="1" spc="-10" dirty="0">
                <a:latin typeface="Carlito"/>
                <a:cs typeface="Carlito"/>
              </a:rPr>
              <a:t>formas </a:t>
            </a:r>
            <a:r>
              <a:rPr sz="2000" b="1" spc="-5" dirty="0">
                <a:latin typeface="Carlito"/>
                <a:cs typeface="Carlito"/>
              </a:rPr>
              <a:t>capaces de </a:t>
            </a:r>
            <a:r>
              <a:rPr sz="2000" b="1" spc="-10" dirty="0">
                <a:latin typeface="Carlito"/>
                <a:cs typeface="Carlito"/>
              </a:rPr>
              <a:t>sobrevivir </a:t>
            </a:r>
            <a:r>
              <a:rPr sz="2000" b="1" spc="-5" dirty="0">
                <a:latin typeface="Carlito"/>
                <a:cs typeface="Carlito"/>
              </a:rPr>
              <a:t>a </a:t>
            </a:r>
            <a:r>
              <a:rPr sz="2000" b="1" spc="-15" dirty="0">
                <a:latin typeface="Carlito"/>
                <a:cs typeface="Carlito"/>
              </a:rPr>
              <a:t>estos  </a:t>
            </a:r>
            <a:r>
              <a:rPr sz="2000" b="1" spc="-10" dirty="0">
                <a:latin typeface="Carlito"/>
                <a:cs typeface="Carlito"/>
              </a:rPr>
              <a:t>cambios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38400" y="3657600"/>
            <a:ext cx="928116" cy="890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184400"/>
            <a:ext cx="59074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60170" marR="5080" indent="-1348105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HISTORIA </a:t>
            </a:r>
            <a:r>
              <a:rPr spc="-145" dirty="0"/>
              <a:t>NATURAL </a:t>
            </a:r>
            <a:r>
              <a:rPr spc="-55" dirty="0"/>
              <a:t>DE</a:t>
            </a:r>
            <a:r>
              <a:rPr spc="-415" dirty="0"/>
              <a:t> </a:t>
            </a:r>
            <a:r>
              <a:rPr spc="-55" dirty="0"/>
              <a:t>LA  </a:t>
            </a:r>
            <a:r>
              <a:rPr spc="-110" dirty="0"/>
              <a:t>ENFERMEDAD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762000"/>
            <a:ext cx="21336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20" dirty="0">
                <a:solidFill>
                  <a:srgbClr val="000000"/>
                </a:solidFill>
                <a:latin typeface="Carlito"/>
                <a:cs typeface="Carlito"/>
              </a:rPr>
              <a:t>Por</a:t>
            </a:r>
            <a:r>
              <a:rPr sz="2400" spc="-3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rlito"/>
                <a:cs typeface="Carlito"/>
              </a:rPr>
              <a:t>ejemplo: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1248904"/>
            <a:ext cx="7660640" cy="484709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400" b="1" i="1" spc="-5" dirty="0">
                <a:latin typeface="Carlito"/>
                <a:cs typeface="Carlito"/>
              </a:rPr>
              <a:t>El</a:t>
            </a:r>
            <a:r>
              <a:rPr sz="2400" b="1" i="1" dirty="0">
                <a:latin typeface="Carlito"/>
                <a:cs typeface="Carlito"/>
              </a:rPr>
              <a:t> </a:t>
            </a:r>
            <a:r>
              <a:rPr sz="2400" b="1" i="1" spc="-10" dirty="0">
                <a:latin typeface="Carlito"/>
                <a:cs typeface="Carlito"/>
              </a:rPr>
              <a:t>gonococo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  <a:tab pos="846455" algn="l"/>
                <a:tab pos="1890395" algn="l"/>
                <a:tab pos="2388870" algn="l"/>
                <a:tab pos="3016885" algn="l"/>
                <a:tab pos="4423410" algn="l"/>
                <a:tab pos="4690110" algn="l"/>
                <a:tab pos="5132070" algn="l"/>
                <a:tab pos="6809105" algn="l"/>
              </a:tabLst>
            </a:pP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spc="-25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spc="-20" dirty="0">
                <a:latin typeface="Carlito"/>
                <a:cs typeface="Carlito"/>
              </a:rPr>
              <a:t>g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spc="-20" dirty="0">
                <a:latin typeface="Carlito"/>
                <a:cs typeface="Carlito"/>
              </a:rPr>
              <a:t>n</a:t>
            </a:r>
            <a:r>
              <a:rPr sz="2400" spc="-35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spc="-55" dirty="0">
                <a:latin typeface="Carlito"/>
                <a:cs typeface="Carlito"/>
              </a:rPr>
              <a:t>r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muy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s</a:t>
            </a:r>
            <a:r>
              <a:rPr sz="2400" spc="5" dirty="0">
                <a:latin typeface="Carlito"/>
                <a:cs typeface="Carlito"/>
              </a:rPr>
              <a:t>u</a:t>
            </a:r>
            <a:r>
              <a:rPr sz="2400" spc="-10" dirty="0">
                <a:latin typeface="Carlito"/>
                <a:cs typeface="Carlito"/>
              </a:rPr>
              <a:t>sce</a:t>
            </a:r>
            <a:r>
              <a:rPr sz="2400" spc="-20" dirty="0">
                <a:latin typeface="Carlito"/>
                <a:cs typeface="Carlito"/>
              </a:rPr>
              <a:t>p</a:t>
            </a:r>
            <a:r>
              <a:rPr sz="2400" spc="-5" dirty="0">
                <a:latin typeface="Carlito"/>
                <a:cs typeface="Carlito"/>
              </a:rPr>
              <a:t>tib</a:t>
            </a:r>
            <a:r>
              <a:rPr sz="2400" spc="-15" dirty="0">
                <a:latin typeface="Carlito"/>
                <a:cs typeface="Carlito"/>
              </a:rPr>
              <a:t>l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	l</a:t>
            </a:r>
            <a:r>
              <a:rPr sz="2400" spc="-5" dirty="0">
                <a:latin typeface="Carlito"/>
                <a:cs typeface="Carlito"/>
              </a:rPr>
              <a:t>as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b="1" spc="-5" dirty="0">
                <a:latin typeface="Carlito"/>
                <a:cs typeface="Carlito"/>
              </a:rPr>
              <a:t>sul</a:t>
            </a:r>
            <a:r>
              <a:rPr sz="2400" b="1" spc="-45" dirty="0">
                <a:latin typeface="Carlito"/>
                <a:cs typeface="Carlito"/>
              </a:rPr>
              <a:t>f</a:t>
            </a:r>
            <a:r>
              <a:rPr sz="2400" b="1" spc="-5" dirty="0">
                <a:latin typeface="Carlito"/>
                <a:cs typeface="Carlito"/>
              </a:rPr>
              <a:t>o</a:t>
            </a:r>
            <a:r>
              <a:rPr sz="2400" b="1" spc="-15" dirty="0">
                <a:latin typeface="Carlito"/>
                <a:cs typeface="Carlito"/>
              </a:rPr>
              <a:t>n</a:t>
            </a:r>
            <a:r>
              <a:rPr sz="2400" b="1" spc="-5" dirty="0">
                <a:latin typeface="Carlito"/>
                <a:cs typeface="Carlito"/>
              </a:rPr>
              <a:t>am</a:t>
            </a:r>
            <a:r>
              <a:rPr sz="2400" b="1" dirty="0">
                <a:latin typeface="Carlito"/>
                <a:cs typeface="Carlito"/>
              </a:rPr>
              <a:t>i</a:t>
            </a:r>
            <a:r>
              <a:rPr sz="2400" b="1" spc="-5" dirty="0">
                <a:latin typeface="Carlito"/>
                <a:cs typeface="Carlito"/>
              </a:rPr>
              <a:t>d</a:t>
            </a:r>
            <a:r>
              <a:rPr sz="2400" b="1" spc="-15" dirty="0">
                <a:latin typeface="Carlito"/>
                <a:cs typeface="Carlito"/>
              </a:rPr>
              <a:t>a</a:t>
            </a:r>
            <a:r>
              <a:rPr sz="2400" b="1" spc="-5" dirty="0">
                <a:latin typeface="Carlito"/>
                <a:cs typeface="Carlito"/>
              </a:rPr>
              <a:t>s</a:t>
            </a:r>
            <a:r>
              <a:rPr sz="2400" b="1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cuando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ct val="100000"/>
              </a:lnSpc>
            </a:pPr>
            <a:r>
              <a:rPr sz="2400" spc="-15" dirty="0">
                <a:latin typeface="Carlito"/>
                <a:cs typeface="Carlito"/>
              </a:rPr>
              <a:t>estas fueron </a:t>
            </a:r>
            <a:r>
              <a:rPr sz="2400" spc="-10" dirty="0">
                <a:latin typeface="Carlito"/>
                <a:cs typeface="Carlito"/>
              </a:rPr>
              <a:t>descubiertas </a:t>
            </a:r>
            <a:r>
              <a:rPr sz="2400" spc="-5" dirty="0">
                <a:latin typeface="Carlito"/>
                <a:cs typeface="Carlito"/>
              </a:rPr>
              <a:t>a fines de</a:t>
            </a:r>
            <a:r>
              <a:rPr sz="2400" spc="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1930.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 dirty="0">
              <a:latin typeface="Carlito"/>
              <a:cs typeface="Carlito"/>
            </a:endParaRPr>
          </a:p>
          <a:p>
            <a:pPr marL="12700" marR="6350">
              <a:lnSpc>
                <a:spcPct val="110100"/>
              </a:lnSpc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  <a:tab pos="1651000" algn="l"/>
                <a:tab pos="3175000" algn="l"/>
                <a:tab pos="3735070" algn="l"/>
                <a:tab pos="4501515" algn="l"/>
                <a:tab pos="4946650" algn="l"/>
                <a:tab pos="5731510" algn="l"/>
                <a:tab pos="6155055" algn="l"/>
                <a:tab pos="7391400" algn="l"/>
              </a:tabLst>
            </a:pPr>
            <a:r>
              <a:rPr sz="2400" spc="-5" dirty="0">
                <a:latin typeface="Carlito"/>
                <a:cs typeface="Carlito"/>
              </a:rPr>
              <a:t>En </a:t>
            </a:r>
            <a:r>
              <a:rPr sz="2400" spc="-15" dirty="0">
                <a:latin typeface="Carlito"/>
                <a:cs typeface="Carlito"/>
              </a:rPr>
              <a:t>poco </a:t>
            </a:r>
            <a:r>
              <a:rPr sz="2400" spc="-5" dirty="0">
                <a:latin typeface="Carlito"/>
                <a:cs typeface="Carlito"/>
              </a:rPr>
              <a:t>más de un </a:t>
            </a:r>
            <a:r>
              <a:rPr sz="2400" spc="-10" dirty="0">
                <a:latin typeface="Carlito"/>
                <a:cs typeface="Carlito"/>
              </a:rPr>
              <a:t>año, después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que </a:t>
            </a:r>
            <a:r>
              <a:rPr sz="2400" spc="-15" dirty="0">
                <a:latin typeface="Carlito"/>
                <a:cs typeface="Carlito"/>
              </a:rPr>
              <a:t>estas </a:t>
            </a:r>
            <a:r>
              <a:rPr sz="2400" spc="-20" dirty="0">
                <a:latin typeface="Carlito"/>
                <a:cs typeface="Carlito"/>
              </a:rPr>
              <a:t>drogas </a:t>
            </a:r>
            <a:r>
              <a:rPr sz="2400" spc="-15" dirty="0">
                <a:latin typeface="Carlito"/>
                <a:cs typeface="Carlito"/>
              </a:rPr>
              <a:t>fueron  </a:t>
            </a:r>
            <a:r>
              <a:rPr sz="2400" spc="-5" dirty="0">
                <a:latin typeface="Carlito"/>
                <a:cs typeface="Carlito"/>
              </a:rPr>
              <a:t>ampliame</a:t>
            </a:r>
            <a:r>
              <a:rPr sz="2400" spc="-35" dirty="0">
                <a:latin typeface="Carlito"/>
                <a:cs typeface="Carlito"/>
              </a:rPr>
              <a:t>n</a:t>
            </a:r>
            <a:r>
              <a:rPr sz="2400" spc="-25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di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spc="-5" dirty="0">
                <a:latin typeface="Carlito"/>
                <a:cs typeface="Carlito"/>
              </a:rPr>
              <a:t>tribui</a:t>
            </a:r>
            <a:r>
              <a:rPr sz="2400" spc="-15" dirty="0">
                <a:latin typeface="Carlito"/>
                <a:cs typeface="Carlito"/>
              </a:rPr>
              <a:t>d</a:t>
            </a:r>
            <a:r>
              <a:rPr sz="2400" spc="-5" dirty="0">
                <a:latin typeface="Carlito"/>
                <a:cs typeface="Carlito"/>
              </a:rPr>
              <a:t>as,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35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s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35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10" dirty="0">
                <a:latin typeface="Carlito"/>
                <a:cs typeface="Carlito"/>
              </a:rPr>
              <a:t>da</a:t>
            </a:r>
            <a:r>
              <a:rPr sz="2400" spc="-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las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ce</a:t>
            </a:r>
            <a:r>
              <a:rPr sz="2400" spc="-15" dirty="0">
                <a:latin typeface="Carlito"/>
                <a:cs typeface="Carlito"/>
              </a:rPr>
              <a:t>p</a:t>
            </a:r>
            <a:r>
              <a:rPr sz="2400" spc="-5" dirty="0">
                <a:latin typeface="Carlito"/>
                <a:cs typeface="Carlito"/>
              </a:rPr>
              <a:t>as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d</a:t>
            </a:r>
            <a:r>
              <a:rPr sz="2400" spc="-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20" dirty="0">
                <a:latin typeface="Carlito"/>
                <a:cs typeface="Carlito"/>
              </a:rPr>
              <a:t>g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10" dirty="0">
                <a:latin typeface="Carlito"/>
                <a:cs typeface="Carlito"/>
              </a:rPr>
              <a:t>no</a:t>
            </a:r>
            <a:r>
              <a:rPr sz="2400" spc="-30" dirty="0">
                <a:latin typeface="Carlito"/>
                <a:cs typeface="Carlito"/>
              </a:rPr>
              <a:t>c</a:t>
            </a:r>
            <a:r>
              <a:rPr sz="2400" spc="10" dirty="0">
                <a:latin typeface="Carlito"/>
                <a:cs typeface="Carlito"/>
              </a:rPr>
              <a:t>o</a:t>
            </a:r>
            <a:r>
              <a:rPr sz="2400" spc="-35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b="1" spc="5" dirty="0">
                <a:latin typeface="Carlito"/>
                <a:cs typeface="Carlito"/>
              </a:rPr>
              <a:t>se  </a:t>
            </a:r>
            <a:r>
              <a:rPr sz="2400" b="1" spc="-10" dirty="0">
                <a:latin typeface="Carlito"/>
                <a:cs typeface="Carlito"/>
              </a:rPr>
              <a:t>tornaron</a:t>
            </a:r>
            <a:r>
              <a:rPr sz="2400" b="1" spc="315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resistentes,</a:t>
            </a:r>
            <a:r>
              <a:rPr sz="2400" b="1" spc="3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situación</a:t>
            </a:r>
            <a:r>
              <a:rPr sz="2400" spc="30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que</a:t>
            </a:r>
            <a:r>
              <a:rPr sz="2400" spc="3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fue</a:t>
            </a:r>
            <a:r>
              <a:rPr sz="2400" spc="31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agravada</a:t>
            </a:r>
            <a:r>
              <a:rPr sz="2400" spc="3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al</a:t>
            </a:r>
            <a:r>
              <a:rPr sz="2400" spc="3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aumentar</a:t>
            </a:r>
            <a:r>
              <a:rPr sz="2400" spc="3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las</a:t>
            </a:r>
            <a:endParaRPr sz="2400" dirty="0">
              <a:latin typeface="Carlito"/>
              <a:cs typeface="Carlito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cepas </a:t>
            </a:r>
            <a:r>
              <a:rPr sz="2400" spc="-15" dirty="0">
                <a:latin typeface="Carlito"/>
                <a:cs typeface="Carlito"/>
              </a:rPr>
              <a:t>resistentes </a:t>
            </a:r>
            <a:r>
              <a:rPr sz="2400" spc="-5" dirty="0">
                <a:latin typeface="Carlito"/>
                <a:cs typeface="Carlito"/>
              </a:rPr>
              <a:t>a penicilina, la </a:t>
            </a:r>
            <a:r>
              <a:rPr sz="2400" spc="-20" dirty="0">
                <a:latin typeface="Carlito"/>
                <a:cs typeface="Carlito"/>
              </a:rPr>
              <a:t>droga </a:t>
            </a:r>
            <a:r>
              <a:rPr sz="2400" spc="-10" dirty="0">
                <a:latin typeface="Carlito"/>
                <a:cs typeface="Carlito"/>
              </a:rPr>
              <a:t>de </a:t>
            </a:r>
            <a:r>
              <a:rPr sz="2400" spc="-5" dirty="0">
                <a:latin typeface="Carlito"/>
                <a:cs typeface="Carlito"/>
              </a:rPr>
              <a:t>elección en </a:t>
            </a:r>
            <a:r>
              <a:rPr sz="2400" spc="-10" dirty="0">
                <a:latin typeface="Carlito"/>
                <a:cs typeface="Carlito"/>
              </a:rPr>
              <a:t>varios países, 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lo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ha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significado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un complejo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problema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para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el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control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esa 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enfermedad.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609600"/>
            <a:ext cx="8001000" cy="53751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PATOGENICIDAD: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Carlito"/>
                <a:cs typeface="Carlito"/>
              </a:rPr>
              <a:t>Es la </a:t>
            </a:r>
            <a:r>
              <a:rPr sz="2400" i="1" spc="-10" dirty="0">
                <a:latin typeface="Carlito"/>
                <a:cs typeface="Carlito"/>
              </a:rPr>
              <a:t>capacidad </a:t>
            </a:r>
            <a:r>
              <a:rPr sz="2400" i="1" spc="-5" dirty="0">
                <a:latin typeface="Carlito"/>
                <a:cs typeface="Carlito"/>
              </a:rPr>
              <a:t>de un </a:t>
            </a:r>
            <a:r>
              <a:rPr sz="2400" i="1" spc="-20" dirty="0">
                <a:latin typeface="Carlito"/>
                <a:cs typeface="Carlito"/>
              </a:rPr>
              <a:t>agente </a:t>
            </a:r>
            <a:r>
              <a:rPr sz="2400" i="1" spc="-15" dirty="0">
                <a:latin typeface="Carlito"/>
                <a:cs typeface="Carlito"/>
              </a:rPr>
              <a:t>infeccioso </a:t>
            </a:r>
            <a:r>
              <a:rPr sz="2400" i="1" spc="-10" dirty="0">
                <a:latin typeface="Carlito"/>
                <a:cs typeface="Carlito"/>
              </a:rPr>
              <a:t>de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producir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enfermedad</a:t>
            </a:r>
            <a:r>
              <a:rPr sz="2400" b="1" i="1" u="heavy" spc="1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i="1" spc="-10" dirty="0">
                <a:latin typeface="Carlito"/>
                <a:cs typeface="Carlito"/>
              </a:rPr>
              <a:t>en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400" i="1" spc="-5" dirty="0">
                <a:latin typeface="Carlito"/>
                <a:cs typeface="Carlito"/>
              </a:rPr>
              <a:t>personas</a:t>
            </a:r>
            <a:r>
              <a:rPr sz="2400" i="1" spc="-35" dirty="0">
                <a:latin typeface="Carlito"/>
                <a:cs typeface="Carlito"/>
              </a:rPr>
              <a:t> </a:t>
            </a:r>
            <a:r>
              <a:rPr sz="2400" i="1" spc="-15" dirty="0">
                <a:latin typeface="Carlito"/>
                <a:cs typeface="Carlito"/>
              </a:rPr>
              <a:t>infectadas.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 dirty="0">
              <a:latin typeface="Carlito"/>
              <a:cs typeface="Carlito"/>
            </a:endParaRPr>
          </a:p>
          <a:p>
            <a:pPr marL="12700" marR="6032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capacidad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producir enfermedad depende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una variedad de  </a:t>
            </a:r>
            <a:r>
              <a:rPr sz="2400" spc="-15" dirty="0">
                <a:latin typeface="Carlito"/>
                <a:cs typeface="Carlito"/>
              </a:rPr>
              <a:t>factores, </a:t>
            </a:r>
            <a:r>
              <a:rPr sz="2400" spc="-10" dirty="0">
                <a:latin typeface="Carlito"/>
                <a:cs typeface="Carlito"/>
              </a:rPr>
              <a:t>tales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como: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Carlito"/>
              <a:cs typeface="Carlito"/>
            </a:endParaRPr>
          </a:p>
          <a:p>
            <a:pPr marL="241300" marR="170815" indent="-228600">
              <a:lnSpc>
                <a:spcPct val="100000"/>
              </a:lnSpc>
              <a:buClr>
                <a:srgbClr val="6E6E74"/>
              </a:buClr>
              <a:buFont typeface="Wingdings"/>
              <a:buChar char=""/>
              <a:tabLst>
                <a:tab pos="305435" algn="l"/>
              </a:tabLst>
            </a:pP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5" dirty="0">
                <a:latin typeface="Carlito"/>
                <a:cs typeface="Carlito"/>
              </a:rPr>
              <a:t>rapidez </a:t>
            </a:r>
            <a:r>
              <a:rPr sz="2400" spc="-5" dirty="0">
                <a:latin typeface="Carlito"/>
                <a:cs typeface="Carlito"/>
              </a:rPr>
              <a:t>y </a:t>
            </a:r>
            <a:r>
              <a:rPr sz="2400" spc="-15" dirty="0">
                <a:latin typeface="Carlito"/>
                <a:cs typeface="Carlito"/>
              </a:rPr>
              <a:t>grado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daño </a:t>
            </a:r>
            <a:r>
              <a:rPr sz="2400" spc="-5" dirty="0">
                <a:latin typeface="Carlito"/>
                <a:cs typeface="Carlito"/>
              </a:rPr>
              <a:t>tisular </a:t>
            </a:r>
            <a:r>
              <a:rPr sz="2400" spc="-10" dirty="0">
                <a:latin typeface="Carlito"/>
                <a:cs typeface="Carlito"/>
              </a:rPr>
              <a:t>causado por </a:t>
            </a: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multiplicación  </a:t>
            </a:r>
            <a:r>
              <a:rPr sz="2400" spc="-5" dirty="0">
                <a:latin typeface="Carlito"/>
                <a:cs typeface="Carlito"/>
              </a:rPr>
              <a:t>del </a:t>
            </a:r>
            <a:r>
              <a:rPr sz="2400" spc="-20" dirty="0">
                <a:latin typeface="Carlito"/>
                <a:cs typeface="Carlito"/>
              </a:rPr>
              <a:t>agente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(virulencia).</a:t>
            </a: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6E6E74"/>
              </a:buClr>
              <a:buFont typeface="Wingdings"/>
              <a:buChar char=""/>
              <a:tabLst>
                <a:tab pos="241300" algn="l"/>
                <a:tab pos="2438400" algn="l"/>
                <a:tab pos="3431540" algn="l"/>
              </a:tabLst>
            </a:pPr>
            <a:r>
              <a:rPr sz="2400" spc="-10" dirty="0">
                <a:latin typeface="Carlito"/>
                <a:cs typeface="Carlito"/>
              </a:rPr>
              <a:t>Tipo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huésped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y	</a:t>
            </a:r>
            <a:r>
              <a:rPr sz="2400" spc="-15" dirty="0">
                <a:latin typeface="Carlito"/>
                <a:cs typeface="Carlito"/>
              </a:rPr>
              <a:t>sistema	defensivo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éste.</a:t>
            </a: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535"/>
              </a:spcBef>
              <a:buClr>
                <a:srgbClr val="6E6E74"/>
              </a:buClr>
              <a:buFont typeface="Wingdings"/>
              <a:buChar char=""/>
              <a:tabLst>
                <a:tab pos="241300" algn="l"/>
              </a:tabLst>
            </a:pPr>
            <a:r>
              <a:rPr sz="2400" spc="-10" dirty="0">
                <a:latin typeface="Carlito"/>
                <a:cs typeface="Carlito"/>
              </a:rPr>
              <a:t>Especie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microbiana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762000"/>
            <a:ext cx="7960360" cy="45672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15" dirty="0">
                <a:latin typeface="Carlito"/>
                <a:cs typeface="Carlito"/>
              </a:rPr>
              <a:t>Grados </a:t>
            </a:r>
            <a:r>
              <a:rPr sz="2400" b="1" spc="-5" dirty="0">
                <a:latin typeface="Carlito"/>
                <a:cs typeface="Carlito"/>
              </a:rPr>
              <a:t>de</a:t>
            </a:r>
            <a:r>
              <a:rPr sz="2400" b="1" spc="30" dirty="0">
                <a:latin typeface="Carlito"/>
                <a:cs typeface="Carlito"/>
              </a:rPr>
              <a:t> </a:t>
            </a:r>
            <a:r>
              <a:rPr sz="2400" b="1" spc="-20" dirty="0">
                <a:latin typeface="Carlito"/>
                <a:cs typeface="Carlito"/>
              </a:rPr>
              <a:t>Patogenicidad: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Los </a:t>
            </a:r>
            <a:r>
              <a:rPr sz="2400" spc="-15" dirty="0">
                <a:latin typeface="Carlito"/>
                <a:cs typeface="Carlito"/>
              </a:rPr>
              <a:t>agentes </a:t>
            </a:r>
            <a:r>
              <a:rPr sz="2400" spc="-5" dirty="0">
                <a:latin typeface="Carlito"/>
                <a:cs typeface="Carlito"/>
              </a:rPr>
              <a:t>de la </a:t>
            </a:r>
            <a:r>
              <a:rPr sz="2400" spc="-10" dirty="0">
                <a:latin typeface="Carlito"/>
                <a:cs typeface="Carlito"/>
              </a:rPr>
              <a:t>rabia, varicela </a:t>
            </a:r>
            <a:r>
              <a:rPr sz="2400" b="1" spc="-5" dirty="0">
                <a:latin typeface="Carlito"/>
                <a:cs typeface="Carlito"/>
              </a:rPr>
              <a:t>son </a:t>
            </a:r>
            <a:r>
              <a:rPr sz="2400" b="1" spc="-15" dirty="0">
                <a:latin typeface="Carlito"/>
                <a:cs typeface="Carlito"/>
              </a:rPr>
              <a:t>altamente</a:t>
            </a:r>
            <a:r>
              <a:rPr sz="2400" b="1" spc="95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patógenos</a:t>
            </a:r>
            <a:r>
              <a:rPr sz="2400" spc="-15" dirty="0">
                <a:latin typeface="Carlito"/>
                <a:cs typeface="Carlito"/>
              </a:rPr>
              <a:t>,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"/>
            </a:pPr>
            <a:endParaRPr sz="3200" dirty="0">
              <a:latin typeface="Carlito"/>
              <a:cs typeface="Carlito"/>
            </a:endParaRPr>
          </a:p>
          <a:p>
            <a:pPr marL="241300" marR="625475" indent="-22923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Los rinovirus </a:t>
            </a:r>
            <a:r>
              <a:rPr sz="2400" spc="-15" dirty="0">
                <a:latin typeface="Carlito"/>
                <a:cs typeface="Carlito"/>
              </a:rPr>
              <a:t>altamente patógenos, </a:t>
            </a:r>
            <a:r>
              <a:rPr sz="2400" spc="-10" dirty="0">
                <a:latin typeface="Carlito"/>
                <a:cs typeface="Carlito"/>
              </a:rPr>
              <a:t>(80% </a:t>
            </a:r>
            <a:r>
              <a:rPr sz="2400" spc="-5" dirty="0">
                <a:latin typeface="Carlito"/>
                <a:cs typeface="Carlito"/>
              </a:rPr>
              <a:t>de las </a:t>
            </a:r>
            <a:r>
              <a:rPr sz="2400" spc="-10" dirty="0">
                <a:latin typeface="Carlito"/>
                <a:cs typeface="Carlito"/>
              </a:rPr>
              <a:t>infecciones  </a:t>
            </a:r>
            <a:r>
              <a:rPr sz="2400" spc="-15" dirty="0">
                <a:latin typeface="Carlito"/>
                <a:cs typeface="Carlito"/>
              </a:rPr>
              <a:t>producen </a:t>
            </a:r>
            <a:r>
              <a:rPr sz="2400" spc="-10" dirty="0">
                <a:latin typeface="Carlito"/>
                <a:cs typeface="Carlito"/>
              </a:rPr>
              <a:t>enfermedad).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"/>
            </a:pPr>
            <a:endParaRPr sz="3200" dirty="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  <a:tab pos="2647950" algn="l"/>
              </a:tabLst>
            </a:pPr>
            <a:r>
              <a:rPr sz="2400" spc="-15" dirty="0">
                <a:latin typeface="Carlito"/>
                <a:cs typeface="Carlito"/>
              </a:rPr>
              <a:t>Paperas </a:t>
            </a:r>
            <a:r>
              <a:rPr sz="2400" spc="-5" dirty="0">
                <a:latin typeface="Carlito"/>
                <a:cs typeface="Carlito"/>
              </a:rPr>
              <a:t>y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 rubéola	</a:t>
            </a:r>
            <a:r>
              <a:rPr sz="2400" b="1" spc="-15" dirty="0">
                <a:latin typeface="Carlito"/>
                <a:cs typeface="Carlito"/>
              </a:rPr>
              <a:t>patogenicidad intermedia </a:t>
            </a:r>
            <a:r>
              <a:rPr sz="2400" spc="-10" dirty="0">
                <a:latin typeface="Carlito"/>
                <a:cs typeface="Carlito"/>
              </a:rPr>
              <a:t>(40 </a:t>
            </a:r>
            <a:r>
              <a:rPr sz="2400" spc="-5" dirty="0">
                <a:latin typeface="Carlito"/>
                <a:cs typeface="Carlito"/>
              </a:rPr>
              <a:t>a 60% de las  </a:t>
            </a:r>
            <a:r>
              <a:rPr sz="2400" spc="-10" dirty="0">
                <a:latin typeface="Carlito"/>
                <a:cs typeface="Carlito"/>
              </a:rPr>
              <a:t>infecciones dan origen </a:t>
            </a:r>
            <a:r>
              <a:rPr sz="2400" spc="-5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manifestaciones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clínicas).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"/>
            </a:pPr>
            <a:endParaRPr sz="32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10" dirty="0">
                <a:latin typeface="Carlito"/>
                <a:cs typeface="Carlito"/>
              </a:rPr>
              <a:t>El poliovirus </a:t>
            </a:r>
            <a:r>
              <a:rPr sz="2400" b="1" spc="-10" dirty="0">
                <a:latin typeface="Carlito"/>
                <a:cs typeface="Carlito"/>
              </a:rPr>
              <a:t>baja</a:t>
            </a:r>
            <a:r>
              <a:rPr sz="2400" b="1" spc="15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patogenicidad.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690039"/>
            <a:ext cx="2514600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0" spc="-90" dirty="0" err="1" smtClean="0">
                <a:latin typeface="Caladea"/>
                <a:cs typeface="Caladea"/>
              </a:rPr>
              <a:t>Huéspe</a:t>
            </a:r>
            <a:r>
              <a:rPr lang="es-ES_tradnl" sz="4600" b="0" spc="-90" dirty="0" smtClean="0">
                <a:latin typeface="Caladea"/>
                <a:cs typeface="Caladea"/>
              </a:rPr>
              <a:t>d</a:t>
            </a:r>
            <a:endParaRPr sz="4600" dirty="0">
              <a:latin typeface="Caladea"/>
              <a:cs typeface="Caladea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9052B66F-42D9-4D76-BD1D-6EE3522AF140}"/>
              </a:ext>
            </a:extLst>
          </p:cNvPr>
          <p:cNvSpPr txBox="1"/>
          <p:nvPr/>
        </p:nvSpPr>
        <p:spPr>
          <a:xfrm>
            <a:off x="1066800" y="2209800"/>
            <a:ext cx="7696200" cy="239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3690" algn="l"/>
                <a:tab pos="2257425" algn="l"/>
                <a:tab pos="2783205" algn="l"/>
                <a:tab pos="4609465" algn="l"/>
                <a:tab pos="5904865" algn="l"/>
                <a:tab pos="7065009" algn="l"/>
              </a:tabLst>
            </a:pPr>
            <a:r>
              <a:rPr lang="es-CL" sz="2800" spc="-10" dirty="0">
                <a:latin typeface="Carlito"/>
                <a:cs typeface="Carlito"/>
              </a:rPr>
              <a:t>E</a:t>
            </a:r>
            <a:r>
              <a:rPr lang="es-CL" sz="2800" spc="-5" dirty="0">
                <a:latin typeface="Carlito"/>
                <a:cs typeface="Carlito"/>
              </a:rPr>
              <a:t>s </a:t>
            </a:r>
            <a:r>
              <a:rPr lang="es-CL" sz="2800" spc="-10" dirty="0">
                <a:latin typeface="Carlito"/>
                <a:cs typeface="Carlito"/>
              </a:rPr>
              <a:t>un</a:t>
            </a:r>
            <a:r>
              <a:rPr lang="es-CL" sz="2800" spc="-5" dirty="0">
                <a:latin typeface="Carlito"/>
                <a:cs typeface="Carlito"/>
              </a:rPr>
              <a:t>a </a:t>
            </a:r>
            <a:r>
              <a:rPr lang="es-CL" sz="2800" spc="-10" dirty="0">
                <a:latin typeface="Carlito"/>
                <a:cs typeface="Carlito"/>
              </a:rPr>
              <a:t>pe</a:t>
            </a:r>
            <a:r>
              <a:rPr lang="es-CL" sz="2800" spc="-45" dirty="0">
                <a:latin typeface="Carlito"/>
                <a:cs typeface="Carlito"/>
              </a:rPr>
              <a:t>r</a:t>
            </a:r>
            <a:r>
              <a:rPr lang="es-CL" sz="2800" spc="-10" dirty="0">
                <a:latin typeface="Carlito"/>
                <a:cs typeface="Carlito"/>
              </a:rPr>
              <a:t>s</a:t>
            </a:r>
            <a:r>
              <a:rPr lang="es-CL" sz="2800" dirty="0">
                <a:latin typeface="Carlito"/>
                <a:cs typeface="Carlito"/>
              </a:rPr>
              <a:t>o</a:t>
            </a:r>
            <a:r>
              <a:rPr lang="es-CL" sz="2800" spc="-10" dirty="0">
                <a:latin typeface="Carlito"/>
                <a:cs typeface="Carlito"/>
              </a:rPr>
              <a:t>n</a:t>
            </a:r>
            <a:r>
              <a:rPr lang="es-CL" sz="2800" spc="-5" dirty="0">
                <a:latin typeface="Carlito"/>
                <a:cs typeface="Carlito"/>
              </a:rPr>
              <a:t>a o </a:t>
            </a:r>
            <a:r>
              <a:rPr lang="es-ES" sz="2800" spc="-5" dirty="0">
                <a:latin typeface="Carlito"/>
                <a:cs typeface="Carlito"/>
              </a:rPr>
              <a:t>animal v</a:t>
            </a:r>
            <a:r>
              <a:rPr lang="es-ES" sz="2800" spc="-15" dirty="0">
                <a:latin typeface="Carlito"/>
                <a:cs typeface="Carlito"/>
              </a:rPr>
              <a:t>i</a:t>
            </a:r>
            <a:r>
              <a:rPr lang="es-ES" sz="2800" spc="-25" dirty="0">
                <a:latin typeface="Carlito"/>
                <a:cs typeface="Carlito"/>
              </a:rPr>
              <a:t>v</a:t>
            </a:r>
            <a:r>
              <a:rPr lang="es-ES" sz="2800" spc="-35" dirty="0">
                <a:latin typeface="Carlito"/>
                <a:cs typeface="Carlito"/>
              </a:rPr>
              <a:t>o</a:t>
            </a:r>
            <a:r>
              <a:rPr lang="es-ES" sz="2800" spc="-5" dirty="0">
                <a:latin typeface="Carlito"/>
                <a:cs typeface="Carlito"/>
              </a:rPr>
              <a:t>, in</a:t>
            </a:r>
            <a:r>
              <a:rPr lang="es-ES" sz="2800" spc="-25" dirty="0">
                <a:latin typeface="Carlito"/>
                <a:cs typeface="Carlito"/>
              </a:rPr>
              <a:t>c</a:t>
            </a:r>
            <a:r>
              <a:rPr lang="es-ES" sz="2800" spc="-20" dirty="0">
                <a:latin typeface="Carlito"/>
                <a:cs typeface="Carlito"/>
              </a:rPr>
              <a:t>l</a:t>
            </a:r>
            <a:r>
              <a:rPr lang="es-ES" sz="2800" spc="-10" dirty="0">
                <a:latin typeface="Carlito"/>
                <a:cs typeface="Carlito"/>
              </a:rPr>
              <a:t>u</a:t>
            </a:r>
            <a:r>
              <a:rPr lang="es-ES" sz="2800" spc="-30" dirty="0">
                <a:latin typeface="Carlito"/>
                <a:cs typeface="Carlito"/>
              </a:rPr>
              <a:t>y</a:t>
            </a:r>
            <a:r>
              <a:rPr lang="es-ES" sz="2800" spc="-5" dirty="0">
                <a:latin typeface="Carlito"/>
                <a:cs typeface="Carlito"/>
              </a:rPr>
              <a:t>endo las </a:t>
            </a:r>
            <a:r>
              <a:rPr lang="es-ES" sz="2800" spc="-40" dirty="0">
                <a:latin typeface="Carlito"/>
                <a:cs typeface="Carlito"/>
              </a:rPr>
              <a:t>a</a:t>
            </a:r>
            <a:r>
              <a:rPr lang="es-ES" sz="2800" spc="-25" dirty="0">
                <a:latin typeface="Carlito"/>
                <a:cs typeface="Carlito"/>
              </a:rPr>
              <a:t>v</a:t>
            </a:r>
            <a:r>
              <a:rPr lang="es-ES" sz="2800" spc="-5" dirty="0">
                <a:latin typeface="Carlito"/>
                <a:cs typeface="Carlito"/>
              </a:rPr>
              <a:t>es y l</a:t>
            </a:r>
            <a:r>
              <a:rPr lang="es-ES" sz="2800" spc="10" dirty="0">
                <a:latin typeface="Carlito"/>
                <a:cs typeface="Carlito"/>
              </a:rPr>
              <a:t>o</a:t>
            </a:r>
            <a:r>
              <a:rPr lang="es-ES" sz="2800" spc="-5" dirty="0">
                <a:latin typeface="Carlito"/>
                <a:cs typeface="Carlito"/>
              </a:rPr>
              <a:t>s art</a:t>
            </a:r>
            <a:r>
              <a:rPr lang="es-ES" sz="2800" spc="-45" dirty="0">
                <a:latin typeface="Carlito"/>
                <a:cs typeface="Carlito"/>
              </a:rPr>
              <a:t>r</a:t>
            </a:r>
            <a:r>
              <a:rPr lang="es-ES" sz="2800" spc="-10" dirty="0">
                <a:latin typeface="Carlito"/>
                <a:cs typeface="Carlito"/>
              </a:rPr>
              <a:t>ópodos</a:t>
            </a:r>
            <a:r>
              <a:rPr lang="es-ES" sz="2800" spc="-5" dirty="0">
                <a:latin typeface="Carlito"/>
                <a:cs typeface="Carlito"/>
              </a:rPr>
              <a:t>, </a:t>
            </a:r>
            <a:r>
              <a:rPr lang="es-ES" sz="2800" spc="-10" dirty="0">
                <a:latin typeface="Carlito"/>
                <a:cs typeface="Carlito"/>
              </a:rPr>
              <a:t>qu</a:t>
            </a:r>
            <a:r>
              <a:rPr lang="es-ES" sz="2800" spc="-5" dirty="0">
                <a:latin typeface="Carlito"/>
                <a:cs typeface="Carlito"/>
              </a:rPr>
              <a:t>e </a:t>
            </a:r>
            <a:r>
              <a:rPr lang="es-ES" sz="2800" spc="-10" dirty="0">
                <a:latin typeface="Carlito"/>
                <a:cs typeface="Carlito"/>
              </a:rPr>
              <a:t>e</a:t>
            </a:r>
            <a:r>
              <a:rPr lang="es-ES" sz="2800" spc="-5" dirty="0">
                <a:latin typeface="Carlito"/>
                <a:cs typeface="Carlito"/>
              </a:rPr>
              <a:t>n ci</a:t>
            </a:r>
            <a:r>
              <a:rPr lang="es-ES" sz="2800" spc="-40" dirty="0">
                <a:latin typeface="Carlito"/>
                <a:cs typeface="Carlito"/>
              </a:rPr>
              <a:t>r</a:t>
            </a:r>
            <a:r>
              <a:rPr lang="es-ES" sz="2800" spc="-5" dirty="0">
                <a:latin typeface="Carlito"/>
                <a:cs typeface="Carlito"/>
              </a:rPr>
              <a:t>c</a:t>
            </a:r>
            <a:r>
              <a:rPr lang="es-ES" sz="2800" spc="-15" dirty="0">
                <a:latin typeface="Carlito"/>
                <a:cs typeface="Carlito"/>
              </a:rPr>
              <a:t>u</a:t>
            </a:r>
            <a:r>
              <a:rPr lang="es-ES" sz="2800" spc="-10" dirty="0">
                <a:latin typeface="Carlito"/>
                <a:cs typeface="Carlito"/>
              </a:rPr>
              <a:t>n</a:t>
            </a:r>
            <a:r>
              <a:rPr lang="es-ES" sz="2800" spc="-30" dirty="0">
                <a:latin typeface="Carlito"/>
                <a:cs typeface="Carlito"/>
              </a:rPr>
              <a:t>s</a:t>
            </a:r>
            <a:r>
              <a:rPr lang="es-ES" sz="2800" spc="-35" dirty="0">
                <a:latin typeface="Carlito"/>
                <a:cs typeface="Carlito"/>
              </a:rPr>
              <a:t>t</a:t>
            </a:r>
            <a:r>
              <a:rPr lang="es-ES" sz="2800" spc="-5" dirty="0">
                <a:latin typeface="Carlito"/>
                <a:cs typeface="Carlito"/>
              </a:rPr>
              <a:t>an</a:t>
            </a:r>
            <a:r>
              <a:rPr lang="es-ES" sz="2800" spc="-25" dirty="0">
                <a:latin typeface="Carlito"/>
                <a:cs typeface="Carlito"/>
              </a:rPr>
              <a:t>c</a:t>
            </a:r>
            <a:r>
              <a:rPr lang="es-ES" sz="2800" spc="-5" dirty="0">
                <a:latin typeface="Carlito"/>
                <a:cs typeface="Carlito"/>
              </a:rPr>
              <a:t>ias </a:t>
            </a:r>
            <a:r>
              <a:rPr lang="es-ES" sz="2800" spc="-10" dirty="0">
                <a:latin typeface="Carlito"/>
                <a:cs typeface="Carlito"/>
              </a:rPr>
              <a:t>n</a:t>
            </a:r>
            <a:r>
              <a:rPr lang="es-ES" sz="2800" spc="-30" dirty="0">
                <a:latin typeface="Carlito"/>
                <a:cs typeface="Carlito"/>
              </a:rPr>
              <a:t>a</a:t>
            </a:r>
            <a:r>
              <a:rPr lang="es-ES" sz="2800" spc="-5" dirty="0">
                <a:latin typeface="Carlito"/>
                <a:cs typeface="Carlito"/>
              </a:rPr>
              <a:t>t</a:t>
            </a:r>
            <a:r>
              <a:rPr lang="es-ES" sz="2800" spc="-15" dirty="0">
                <a:latin typeface="Carlito"/>
                <a:cs typeface="Carlito"/>
              </a:rPr>
              <a:t>u</a:t>
            </a:r>
            <a:r>
              <a:rPr lang="es-ES" sz="2800" spc="-55" dirty="0">
                <a:latin typeface="Carlito"/>
                <a:cs typeface="Carlito"/>
              </a:rPr>
              <a:t>r</a:t>
            </a:r>
            <a:r>
              <a:rPr lang="es-ES" sz="2800" spc="-5" dirty="0">
                <a:latin typeface="Carlito"/>
                <a:cs typeface="Carlito"/>
              </a:rPr>
              <a:t>ales </a:t>
            </a:r>
            <a:r>
              <a:rPr lang="es-ES" sz="2800" b="1" spc="-5" dirty="0">
                <a:latin typeface="Carlito"/>
                <a:cs typeface="Carlito"/>
              </a:rPr>
              <a:t>pe</a:t>
            </a:r>
            <a:r>
              <a:rPr lang="es-ES" sz="2800" b="1" spc="-15" dirty="0">
                <a:latin typeface="Carlito"/>
                <a:cs typeface="Carlito"/>
              </a:rPr>
              <a:t>r</a:t>
            </a:r>
            <a:r>
              <a:rPr lang="es-ES" sz="2800" b="1" spc="-10" dirty="0">
                <a:latin typeface="Carlito"/>
                <a:cs typeface="Carlito"/>
              </a:rPr>
              <a:t>mi</a:t>
            </a:r>
            <a:r>
              <a:rPr lang="es-ES" sz="2800" b="1" spc="-30" dirty="0">
                <a:latin typeface="Carlito"/>
                <a:cs typeface="Carlito"/>
              </a:rPr>
              <a:t>t</a:t>
            </a:r>
            <a:r>
              <a:rPr lang="es-ES" sz="2800" b="1" spc="-5" dirty="0">
                <a:latin typeface="Carlito"/>
                <a:cs typeface="Carlito"/>
              </a:rPr>
              <a:t>e </a:t>
            </a:r>
            <a:r>
              <a:rPr lang="es-ES" sz="2800" b="1" spc="5" dirty="0">
                <a:latin typeface="Carlito"/>
                <a:cs typeface="Carlito"/>
              </a:rPr>
              <a:t>la</a:t>
            </a:r>
            <a:r>
              <a:rPr lang="es-ES" sz="2800" dirty="0">
                <a:latin typeface="Carlito"/>
                <a:cs typeface="Carlito"/>
              </a:rPr>
              <a:t> </a:t>
            </a:r>
            <a:r>
              <a:rPr lang="es-ES" sz="2800" b="1" spc="-10" dirty="0">
                <a:latin typeface="Carlito"/>
                <a:cs typeface="Carlito"/>
              </a:rPr>
              <a:t>subsistencia </a:t>
            </a:r>
            <a:r>
              <a:rPr lang="es-ES" sz="2800" b="1" spc="-5" dirty="0">
                <a:latin typeface="Carlito"/>
                <a:cs typeface="Carlito"/>
              </a:rPr>
              <a:t>o el </a:t>
            </a:r>
            <a:r>
              <a:rPr lang="es-ES" sz="2800" b="1" spc="-15" dirty="0">
                <a:latin typeface="Carlito"/>
                <a:cs typeface="Carlito"/>
              </a:rPr>
              <a:t>alojamiento </a:t>
            </a:r>
            <a:r>
              <a:rPr lang="es-ES" sz="2800" b="1" spc="-5" dirty="0">
                <a:latin typeface="Carlito"/>
                <a:cs typeface="Carlito"/>
              </a:rPr>
              <a:t>de un </a:t>
            </a:r>
            <a:r>
              <a:rPr lang="es-ES" sz="2800" b="1" spc="-20" dirty="0">
                <a:latin typeface="Carlito"/>
                <a:cs typeface="Carlito"/>
              </a:rPr>
              <a:t>agente</a:t>
            </a:r>
            <a:r>
              <a:rPr lang="es-ES" sz="2800" b="1" spc="160" dirty="0">
                <a:latin typeface="Carlito"/>
                <a:cs typeface="Carlito"/>
              </a:rPr>
              <a:t> </a:t>
            </a:r>
            <a:r>
              <a:rPr lang="es-ES" sz="2800" b="1" spc="-10" dirty="0">
                <a:latin typeface="Carlito"/>
                <a:cs typeface="Carlito"/>
              </a:rPr>
              <a:t>infeccioso</a:t>
            </a:r>
            <a:r>
              <a:rPr lang="es-ES" sz="2800" spc="-10" dirty="0">
                <a:latin typeface="Carlito"/>
                <a:cs typeface="Carlito"/>
              </a:rPr>
              <a:t>.</a:t>
            </a:r>
            <a:endParaRPr lang="es-ES" sz="2800" dirty="0">
              <a:latin typeface="Carlito"/>
              <a:cs typeface="Carlito"/>
            </a:endParaRPr>
          </a:p>
          <a:p>
            <a:pPr marL="241300" indent="-229235"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  <a:tab pos="660400" algn="l"/>
                <a:tab pos="1260475" algn="l"/>
                <a:tab pos="2350770" algn="l"/>
              </a:tabLst>
            </a:pPr>
            <a:endParaRPr lang="es-ES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  <a:tab pos="660400" algn="l"/>
                <a:tab pos="1260475" algn="l"/>
                <a:tab pos="2350770" algn="l"/>
              </a:tabLst>
            </a:pPr>
            <a:endParaRPr lang="es-CL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99" y="1257886"/>
            <a:ext cx="7859395" cy="3268979"/>
          </a:xfrm>
          <a:custGeom>
            <a:avLst/>
            <a:gdLst/>
            <a:ahLst/>
            <a:cxnLst/>
            <a:rect l="l" t="t" r="r" b="b"/>
            <a:pathLst>
              <a:path w="7859395" h="3268979">
                <a:moveTo>
                  <a:pt x="0" y="3268979"/>
                </a:moveTo>
                <a:lnTo>
                  <a:pt x="7859268" y="3268979"/>
                </a:lnTo>
                <a:lnTo>
                  <a:pt x="7859268" y="0"/>
                </a:lnTo>
                <a:lnTo>
                  <a:pt x="0" y="0"/>
                </a:lnTo>
                <a:lnTo>
                  <a:pt x="0" y="3268979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30971" y="1638885"/>
            <a:ext cx="7588250" cy="2506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"/>
              <a:tabLst>
                <a:tab pos="263525" algn="l"/>
              </a:tabLst>
            </a:pPr>
            <a:r>
              <a:rPr sz="2200" spc="-5" dirty="0">
                <a:latin typeface="Carlito"/>
                <a:cs typeface="Carlito"/>
              </a:rPr>
              <a:t>La sola </a:t>
            </a:r>
            <a:r>
              <a:rPr sz="2200" spc="-10" dirty="0">
                <a:latin typeface="Carlito"/>
                <a:cs typeface="Carlito"/>
              </a:rPr>
              <a:t>presencia </a:t>
            </a:r>
            <a:r>
              <a:rPr sz="2200" spc="-5" dirty="0">
                <a:latin typeface="Carlito"/>
                <a:cs typeface="Carlito"/>
              </a:rPr>
              <a:t>de </a:t>
            </a:r>
            <a:r>
              <a:rPr sz="2200" spc="-10" dirty="0">
                <a:latin typeface="Carlito"/>
                <a:cs typeface="Carlito"/>
              </a:rPr>
              <a:t>agentes infecciosos vivos </a:t>
            </a:r>
            <a:r>
              <a:rPr sz="2200" spc="-5" dirty="0">
                <a:latin typeface="Carlito"/>
                <a:cs typeface="Carlito"/>
              </a:rPr>
              <a:t>en las </a:t>
            </a:r>
            <a:r>
              <a:rPr sz="2200" spc="-10" dirty="0">
                <a:latin typeface="Carlito"/>
                <a:cs typeface="Carlito"/>
              </a:rPr>
              <a:t>superficies  </a:t>
            </a:r>
            <a:r>
              <a:rPr sz="2200" spc="-5" dirty="0">
                <a:latin typeface="Carlito"/>
                <a:cs typeface="Carlito"/>
              </a:rPr>
              <a:t>del cuerpo o en </a:t>
            </a:r>
            <a:r>
              <a:rPr sz="2200" spc="-10" dirty="0">
                <a:latin typeface="Carlito"/>
                <a:cs typeface="Carlito"/>
              </a:rPr>
              <a:t>prendas </a:t>
            </a:r>
            <a:r>
              <a:rPr sz="2200" dirty="0">
                <a:latin typeface="Carlito"/>
                <a:cs typeface="Carlito"/>
              </a:rPr>
              <a:t>de </a:t>
            </a:r>
            <a:r>
              <a:rPr sz="2200" spc="-40" dirty="0">
                <a:latin typeface="Carlito"/>
                <a:cs typeface="Carlito"/>
              </a:rPr>
              <a:t>vestir, </a:t>
            </a:r>
            <a:r>
              <a:rPr sz="2200" spc="-5" dirty="0">
                <a:latin typeface="Carlito"/>
                <a:cs typeface="Carlito"/>
              </a:rPr>
              <a:t>juguetes, u </a:t>
            </a:r>
            <a:r>
              <a:rPr sz="2200" spc="-10" dirty="0">
                <a:latin typeface="Carlito"/>
                <a:cs typeface="Carlito"/>
              </a:rPr>
              <a:t>otros objetos  </a:t>
            </a:r>
            <a:r>
              <a:rPr sz="2200" spc="-5" dirty="0">
                <a:latin typeface="Carlito"/>
                <a:cs typeface="Carlito"/>
              </a:rPr>
              <a:t>inanimados o </a:t>
            </a:r>
            <a:r>
              <a:rPr sz="2200" spc="-10" dirty="0">
                <a:latin typeface="Carlito"/>
                <a:cs typeface="Carlito"/>
              </a:rPr>
              <a:t>sustancias como </a:t>
            </a:r>
            <a:r>
              <a:rPr sz="2200" spc="-5" dirty="0">
                <a:latin typeface="Carlito"/>
                <a:cs typeface="Carlito"/>
              </a:rPr>
              <a:t>agua, leche o </a:t>
            </a:r>
            <a:r>
              <a:rPr sz="2200" spc="-10" dirty="0">
                <a:latin typeface="Carlito"/>
                <a:cs typeface="Carlito"/>
              </a:rPr>
              <a:t>alimentos, </a:t>
            </a:r>
            <a:r>
              <a:rPr sz="2200" dirty="0">
                <a:latin typeface="Carlito"/>
                <a:cs typeface="Carlito"/>
              </a:rPr>
              <a:t>se  </a:t>
            </a:r>
            <a:r>
              <a:rPr sz="2200" spc="-10" dirty="0">
                <a:latin typeface="Carlito"/>
                <a:cs typeface="Carlito"/>
              </a:rPr>
              <a:t>denomina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b="1" i="1" spc="-10" dirty="0">
                <a:latin typeface="Carlito"/>
                <a:cs typeface="Carlito"/>
              </a:rPr>
              <a:t>contaminación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"/>
            </a:pPr>
            <a:endParaRPr sz="3000" dirty="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5"/>
              </a:spcBef>
              <a:buClr>
                <a:srgbClr val="6E6E74"/>
              </a:buClr>
              <a:buSzPct val="95454"/>
              <a:buFont typeface="Wingdings"/>
              <a:buChar char=""/>
              <a:tabLst>
                <a:tab pos="263525" algn="l"/>
                <a:tab pos="617855" algn="l"/>
                <a:tab pos="1914525" algn="l"/>
                <a:tab pos="2708910" algn="l"/>
                <a:tab pos="3068320" algn="l"/>
                <a:tab pos="4019550" algn="l"/>
                <a:tab pos="4461510" algn="l"/>
                <a:tab pos="5506085" algn="l"/>
                <a:tab pos="6850380" algn="l"/>
              </a:tabLst>
            </a:pPr>
            <a:r>
              <a:rPr sz="2200" spc="-15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l</a:t>
            </a:r>
            <a:r>
              <a:rPr sz="2200" dirty="0">
                <a:latin typeface="Carlito"/>
                <a:cs typeface="Carlito"/>
              </a:rPr>
              <a:t>	d</a:t>
            </a:r>
            <a:r>
              <a:rPr sz="2200" spc="-5" dirty="0">
                <a:latin typeface="Carlito"/>
                <a:cs typeface="Carlito"/>
              </a:rPr>
              <a:t>esar</a:t>
            </a:r>
            <a:r>
              <a:rPr sz="2200" spc="-35" dirty="0">
                <a:latin typeface="Carlito"/>
                <a:cs typeface="Carlito"/>
              </a:rPr>
              <a:t>r</a:t>
            </a:r>
            <a:r>
              <a:rPr sz="2200" spc="-10" dirty="0">
                <a:latin typeface="Carlito"/>
                <a:cs typeface="Carlito"/>
              </a:rPr>
              <a:t>o</a:t>
            </a:r>
            <a:r>
              <a:rPr sz="2200" spc="-15" dirty="0">
                <a:latin typeface="Carlito"/>
                <a:cs typeface="Carlito"/>
              </a:rPr>
              <a:t>l</a:t>
            </a:r>
            <a:r>
              <a:rPr sz="2200" spc="-5" dirty="0">
                <a:latin typeface="Carlito"/>
                <a:cs typeface="Carlito"/>
              </a:rPr>
              <a:t>lo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s</a:t>
            </a:r>
            <a:r>
              <a:rPr sz="2200" dirty="0">
                <a:latin typeface="Carlito"/>
                <a:cs typeface="Carlito"/>
              </a:rPr>
              <a:t>o</a:t>
            </a:r>
            <a:r>
              <a:rPr sz="2200" spc="-10" dirty="0">
                <a:latin typeface="Carlito"/>
                <a:cs typeface="Carlito"/>
              </a:rPr>
              <a:t>b</a:t>
            </a:r>
            <a:r>
              <a:rPr sz="2200" spc="-35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l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cuerpo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d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5" dirty="0">
                <a:latin typeface="Carlito"/>
                <a:cs typeface="Carlito"/>
              </a:rPr>
              <a:t>a</a:t>
            </a:r>
            <a:r>
              <a:rPr sz="2200" spc="-20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35" dirty="0">
                <a:latin typeface="Carlito"/>
                <a:cs typeface="Carlito"/>
              </a:rPr>
              <a:t>n</a:t>
            </a:r>
            <a:r>
              <a:rPr sz="2200" spc="-2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p</a:t>
            </a:r>
            <a:r>
              <a:rPr sz="2200" spc="-30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5" dirty="0">
                <a:latin typeface="Carlito"/>
                <a:cs typeface="Carlito"/>
              </a:rPr>
              <a:t>ó</a:t>
            </a:r>
            <a:r>
              <a:rPr sz="2200" spc="-20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enos</a:t>
            </a:r>
            <a:r>
              <a:rPr sz="2200" dirty="0">
                <a:latin typeface="Carlito"/>
                <a:cs typeface="Carlito"/>
              </a:rPr>
              <a:t>	(</a:t>
            </a:r>
            <a:r>
              <a:rPr sz="2200" spc="-5" dirty="0" err="1" smtClean="0">
                <a:latin typeface="Carlito"/>
                <a:cs typeface="Carlito"/>
              </a:rPr>
              <a:t>e</a:t>
            </a:r>
            <a:r>
              <a:rPr sz="2200" dirty="0" err="1" smtClean="0">
                <a:latin typeface="Carlito"/>
                <a:cs typeface="Carlito"/>
              </a:rPr>
              <a:t>j</a:t>
            </a:r>
            <a:r>
              <a:rPr sz="2200" spc="-5" dirty="0" err="1" smtClean="0">
                <a:latin typeface="Carlito"/>
                <a:cs typeface="Carlito"/>
              </a:rPr>
              <a:t>e</a:t>
            </a:r>
            <a:r>
              <a:rPr sz="2200" spc="-10" dirty="0" err="1" smtClean="0">
                <a:latin typeface="Carlito"/>
                <a:cs typeface="Carlito"/>
              </a:rPr>
              <a:t>m</a:t>
            </a:r>
            <a:r>
              <a:rPr lang="es-CL" sz="2200" spc="-5" dirty="0" err="1" smtClean="0">
                <a:latin typeface="Carlito"/>
                <a:cs typeface="Carlito"/>
              </a:rPr>
              <a:t>plo</a:t>
            </a:r>
            <a:r>
              <a:rPr lang="es-CL" sz="2200" spc="-5" dirty="0" smtClean="0">
                <a:latin typeface="Carlito"/>
                <a:cs typeface="Carlito"/>
              </a:rPr>
              <a:t>:</a:t>
            </a:r>
            <a:r>
              <a:rPr sz="2200" dirty="0" smtClean="0">
                <a:latin typeface="Carlito"/>
                <a:cs typeface="Carlito"/>
              </a:rPr>
              <a:t> </a:t>
            </a:r>
            <a:r>
              <a:rPr sz="2200" spc="-5" dirty="0" err="1" smtClean="0">
                <a:latin typeface="Carlito"/>
                <a:cs typeface="Carlito"/>
              </a:rPr>
              <a:t>piojos</a:t>
            </a:r>
            <a:r>
              <a:rPr sz="2200" spc="-5" dirty="0">
                <a:latin typeface="Carlito"/>
                <a:cs typeface="Carlito"/>
              </a:rPr>
              <a:t>) </a:t>
            </a:r>
            <a:r>
              <a:rPr sz="2200" dirty="0">
                <a:latin typeface="Carlito"/>
                <a:cs typeface="Carlito"/>
              </a:rPr>
              <a:t>se </a:t>
            </a:r>
            <a:r>
              <a:rPr sz="2200" spc="-5" dirty="0">
                <a:latin typeface="Carlito"/>
                <a:cs typeface="Carlito"/>
              </a:rPr>
              <a:t>llama </a:t>
            </a:r>
            <a:r>
              <a:rPr sz="2200" b="1" i="1" spc="-10" dirty="0">
                <a:latin typeface="Carlito"/>
                <a:cs typeface="Carlito"/>
              </a:rPr>
              <a:t>infestación</a:t>
            </a:r>
            <a:r>
              <a:rPr sz="2200" b="1" spc="-10" dirty="0">
                <a:latin typeface="Carlito"/>
                <a:cs typeface="Carlito"/>
              </a:rPr>
              <a:t>.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4500" y="533400"/>
            <a:ext cx="28575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14" dirty="0"/>
              <a:t>Reservorio</a:t>
            </a:r>
            <a:endParaRPr sz="4600" dirty="0"/>
          </a:p>
        </p:txBody>
      </p:sp>
      <p:sp>
        <p:nvSpPr>
          <p:cNvPr id="3" name="object 3"/>
          <p:cNvSpPr/>
          <p:nvPr/>
        </p:nvSpPr>
        <p:spPr>
          <a:xfrm>
            <a:off x="1143000" y="1974532"/>
            <a:ext cx="7620000" cy="2908935"/>
          </a:xfrm>
          <a:custGeom>
            <a:avLst/>
            <a:gdLst/>
            <a:ahLst/>
            <a:cxnLst/>
            <a:rect l="l" t="t" r="r" b="b"/>
            <a:pathLst>
              <a:path w="7620000" h="2908935">
                <a:moveTo>
                  <a:pt x="0" y="2908935"/>
                </a:moveTo>
                <a:lnTo>
                  <a:pt x="7620000" y="2908935"/>
                </a:lnTo>
                <a:lnTo>
                  <a:pt x="7620000" y="0"/>
                </a:lnTo>
                <a:lnTo>
                  <a:pt x="0" y="0"/>
                </a:lnTo>
                <a:lnTo>
                  <a:pt x="0" y="2908935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81455" y="2349181"/>
            <a:ext cx="694309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10489" indent="-241300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Es el </a:t>
            </a:r>
            <a:r>
              <a:rPr sz="2800" spc="-15" dirty="0">
                <a:latin typeface="Carlito"/>
                <a:cs typeface="Carlito"/>
              </a:rPr>
              <a:t>hábitat </a:t>
            </a:r>
            <a:r>
              <a:rPr sz="2800" spc="-10" dirty="0">
                <a:latin typeface="Carlito"/>
                <a:cs typeface="Carlito"/>
              </a:rPr>
              <a:t>normal </a:t>
            </a:r>
            <a:r>
              <a:rPr sz="2800" spc="-5" dirty="0">
                <a:latin typeface="Carlito"/>
                <a:cs typeface="Carlito"/>
              </a:rPr>
              <a:t>en </a:t>
            </a:r>
            <a:r>
              <a:rPr sz="2800" spc="-10" dirty="0">
                <a:latin typeface="Carlito"/>
                <a:cs typeface="Carlito"/>
              </a:rPr>
              <a:t>que </a:t>
            </a:r>
            <a:r>
              <a:rPr sz="2800" spc="-15" dirty="0">
                <a:latin typeface="Carlito"/>
                <a:cs typeface="Carlito"/>
              </a:rPr>
              <a:t>vive,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multiplica  </a:t>
            </a:r>
            <a:r>
              <a:rPr sz="2800" spc="-20" dirty="0">
                <a:latin typeface="Carlito"/>
                <a:cs typeface="Carlito"/>
              </a:rPr>
              <a:t>y/o </a:t>
            </a:r>
            <a:r>
              <a:rPr sz="2800" spc="-10" dirty="0">
                <a:latin typeface="Carlito"/>
                <a:cs typeface="Carlito"/>
              </a:rPr>
              <a:t>crece un </a:t>
            </a:r>
            <a:r>
              <a:rPr sz="2800" spc="-15" dirty="0">
                <a:latin typeface="Carlito"/>
                <a:cs typeface="Carlito"/>
              </a:rPr>
              <a:t>agente infeccioso </a:t>
            </a:r>
            <a:r>
              <a:rPr sz="2800" spc="-5" dirty="0">
                <a:latin typeface="Carlito"/>
                <a:cs typeface="Carlito"/>
              </a:rPr>
              <a:t>y del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cual</a:t>
            </a:r>
            <a:endParaRPr sz="2800" dirty="0">
              <a:latin typeface="Carlito"/>
              <a:cs typeface="Carlito"/>
            </a:endParaRPr>
          </a:p>
          <a:p>
            <a:pPr marL="135890" marR="5080" algn="ctr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rlito"/>
                <a:cs typeface="Carlito"/>
              </a:rPr>
              <a:t>depende </a:t>
            </a:r>
            <a:r>
              <a:rPr sz="2800" spc="-25" dirty="0">
                <a:latin typeface="Carlito"/>
                <a:cs typeface="Carlito"/>
              </a:rPr>
              <a:t>para </a:t>
            </a:r>
            <a:r>
              <a:rPr sz="2800" spc="-5" dirty="0">
                <a:latin typeface="Carlito"/>
                <a:cs typeface="Carlito"/>
              </a:rPr>
              <a:t>su </a:t>
            </a:r>
            <a:r>
              <a:rPr sz="2800" spc="-10" dirty="0">
                <a:latin typeface="Carlito"/>
                <a:cs typeface="Carlito"/>
              </a:rPr>
              <a:t>supervivencia </a:t>
            </a:r>
            <a:r>
              <a:rPr sz="2800" spc="-5" dirty="0">
                <a:latin typeface="Carlito"/>
                <a:cs typeface="Carlito"/>
              </a:rPr>
              <a:t>y </a:t>
            </a:r>
            <a:r>
              <a:rPr sz="2800" spc="-15" dirty="0">
                <a:latin typeface="Carlito"/>
                <a:cs typeface="Carlito"/>
              </a:rPr>
              <a:t>reproducción,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manera </a:t>
            </a:r>
            <a:r>
              <a:rPr sz="2800" spc="-10" dirty="0">
                <a:latin typeface="Carlito"/>
                <a:cs typeface="Carlito"/>
              </a:rPr>
              <a:t>que </a:t>
            </a:r>
            <a:r>
              <a:rPr sz="2800" b="1" spc="-5" dirty="0">
                <a:latin typeface="Carlito"/>
                <a:cs typeface="Carlito"/>
              </a:rPr>
              <a:t>pueda ser </a:t>
            </a:r>
            <a:r>
              <a:rPr sz="2800" b="1" spc="-10" dirty="0">
                <a:latin typeface="Carlito"/>
                <a:cs typeface="Carlito"/>
              </a:rPr>
              <a:t>transmitido </a:t>
            </a:r>
            <a:r>
              <a:rPr sz="2800" b="1" spc="-5" dirty="0">
                <a:latin typeface="Carlito"/>
                <a:cs typeface="Carlito"/>
              </a:rPr>
              <a:t>a un  huésped</a:t>
            </a:r>
            <a:r>
              <a:rPr sz="2800" b="1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susceptible.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762000"/>
            <a:ext cx="51816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RESERVORIO </a:t>
            </a:r>
            <a:r>
              <a:rPr sz="24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sz="24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AGENTES</a:t>
            </a:r>
            <a:r>
              <a:rPr sz="2400" u="heavy" spc="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INFECCIOSOS: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195" y="2286000"/>
            <a:ext cx="7547609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Reservorios</a:t>
            </a:r>
            <a:r>
              <a:rPr sz="2400" b="1" u="heavy" spc="5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humanos: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El reservorio </a:t>
            </a:r>
            <a:r>
              <a:rPr sz="2400" spc="-10" dirty="0">
                <a:latin typeface="Carlito"/>
                <a:cs typeface="Carlito"/>
              </a:rPr>
              <a:t>principal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enfermedades como </a:t>
            </a:r>
            <a:r>
              <a:rPr sz="2400" spc="-5" dirty="0">
                <a:latin typeface="Carlito"/>
                <a:cs typeface="Carlito"/>
              </a:rPr>
              <a:t>las </a:t>
            </a:r>
            <a:r>
              <a:rPr sz="2400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transmisión  </a:t>
            </a:r>
            <a:r>
              <a:rPr sz="2400" spc="-15" dirty="0">
                <a:latin typeface="Carlito"/>
                <a:cs typeface="Carlito"/>
              </a:rPr>
              <a:t>sexual, </a:t>
            </a:r>
            <a:r>
              <a:rPr sz="2400" spc="-10" dirty="0">
                <a:latin typeface="Carlito"/>
                <a:cs typeface="Carlito"/>
              </a:rPr>
              <a:t>lepra, </a:t>
            </a:r>
            <a:r>
              <a:rPr sz="2400" spc="-15" dirty="0">
                <a:latin typeface="Carlito"/>
                <a:cs typeface="Carlito"/>
              </a:rPr>
              <a:t>tos </a:t>
            </a:r>
            <a:r>
              <a:rPr sz="2400" spc="-10" dirty="0">
                <a:latin typeface="Carlito"/>
                <a:cs typeface="Carlito"/>
              </a:rPr>
              <a:t>ferina, sarampión </a:t>
            </a:r>
            <a:r>
              <a:rPr sz="2400" spc="-5" dirty="0">
                <a:latin typeface="Carlito"/>
                <a:cs typeface="Carlito"/>
              </a:rPr>
              <a:t>y fiebre </a:t>
            </a:r>
            <a:r>
              <a:rPr sz="2400" spc="-10" dirty="0">
                <a:latin typeface="Carlito"/>
                <a:cs typeface="Carlito"/>
              </a:rPr>
              <a:t>tifoidea </a:t>
            </a:r>
            <a:r>
              <a:rPr sz="2400" spc="-5" dirty="0">
                <a:latin typeface="Carlito"/>
                <a:cs typeface="Carlito"/>
              </a:rPr>
              <a:t>es el </a:t>
            </a:r>
            <a:r>
              <a:rPr sz="2400" dirty="0">
                <a:latin typeface="Carlito"/>
                <a:cs typeface="Carlito"/>
              </a:rPr>
              <a:t>ser  </a:t>
            </a:r>
            <a:r>
              <a:rPr sz="2400" spc="-5" dirty="0">
                <a:latin typeface="Carlito"/>
                <a:cs typeface="Carlito"/>
              </a:rPr>
              <a:t>humano.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996772"/>
            <a:ext cx="7658100" cy="20460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Reservorios</a:t>
            </a:r>
            <a:r>
              <a:rPr sz="2400" b="1" u="heavy" spc="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extra-humanos: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 dirty="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  <a:tab pos="785495" algn="l"/>
                <a:tab pos="1976120" algn="l"/>
                <a:tab pos="2987675" algn="l"/>
                <a:tab pos="3484879" algn="l"/>
                <a:tab pos="4803140" algn="l"/>
                <a:tab pos="5078730" algn="l"/>
                <a:tab pos="5360670" algn="l"/>
                <a:tab pos="5707380" algn="l"/>
                <a:tab pos="6226810" algn="l"/>
                <a:tab pos="7011670" algn="l"/>
              </a:tabLst>
            </a:pPr>
            <a:r>
              <a:rPr sz="2400" spc="-10" dirty="0">
                <a:latin typeface="Carlito"/>
                <a:cs typeface="Carlito"/>
              </a:rPr>
              <a:t>L</a:t>
            </a:r>
            <a:r>
              <a:rPr sz="2400" dirty="0">
                <a:latin typeface="Carlito"/>
                <a:cs typeface="Carlito"/>
              </a:rPr>
              <a:t>o</a:t>
            </a:r>
            <a:r>
              <a:rPr sz="2400" spc="-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b="1" spc="-5" dirty="0">
                <a:latin typeface="Carlito"/>
                <a:cs typeface="Carlito"/>
              </a:rPr>
              <a:t>a</a:t>
            </a:r>
            <a:r>
              <a:rPr sz="2400" b="1" spc="-15" dirty="0">
                <a:latin typeface="Carlito"/>
                <a:cs typeface="Carlito"/>
              </a:rPr>
              <a:t>n</a:t>
            </a:r>
            <a:r>
              <a:rPr sz="2400" b="1" spc="-5" dirty="0">
                <a:latin typeface="Carlito"/>
                <a:cs typeface="Carlito"/>
              </a:rPr>
              <a:t>i</a:t>
            </a:r>
            <a:r>
              <a:rPr sz="2400" b="1" spc="5" dirty="0">
                <a:latin typeface="Carlito"/>
                <a:cs typeface="Carlito"/>
              </a:rPr>
              <a:t>m</a:t>
            </a:r>
            <a:r>
              <a:rPr sz="2400" b="1" spc="-5" dirty="0">
                <a:latin typeface="Carlito"/>
                <a:cs typeface="Carlito"/>
              </a:rPr>
              <a:t>ales</a:t>
            </a:r>
            <a:r>
              <a:rPr sz="2400" b="1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pue</a:t>
            </a:r>
            <a:r>
              <a:rPr sz="2400" dirty="0">
                <a:latin typeface="Carlito"/>
                <a:cs typeface="Carlito"/>
              </a:rPr>
              <a:t>d</a:t>
            </a:r>
            <a:r>
              <a:rPr sz="2400" spc="-5" dirty="0">
                <a:latin typeface="Carlito"/>
                <a:cs typeface="Carlito"/>
              </a:rPr>
              <a:t>en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10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spc="-20" dirty="0">
                <a:latin typeface="Carlito"/>
                <a:cs typeface="Carlito"/>
              </a:rPr>
              <a:t>n</a:t>
            </a:r>
            <a:r>
              <a:rPr sz="2400" spc="-65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ec</a:t>
            </a:r>
            <a:r>
              <a:rPr sz="2400" spc="-40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ad</a:t>
            </a:r>
            <a:r>
              <a:rPr sz="2400" dirty="0">
                <a:latin typeface="Carlito"/>
                <a:cs typeface="Carlito"/>
              </a:rPr>
              <a:t>o</a:t>
            </a:r>
            <a:r>
              <a:rPr sz="2400" spc="-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y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la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5" dirty="0">
                <a:latin typeface="Carlito"/>
                <a:cs typeface="Carlito"/>
              </a:rPr>
              <a:t>v</a:t>
            </a:r>
            <a:r>
              <a:rPr sz="2400" spc="-35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z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10" dirty="0">
                <a:latin typeface="Carlito"/>
                <a:cs typeface="Carlito"/>
              </a:rPr>
              <a:t>se</a:t>
            </a:r>
            <a:r>
              <a:rPr sz="2400" spc="20" dirty="0">
                <a:latin typeface="Carlito"/>
                <a:cs typeface="Carlito"/>
              </a:rPr>
              <a:t>r</a:t>
            </a:r>
            <a:r>
              <a:rPr sz="2400" spc="-5" dirty="0">
                <a:latin typeface="Carlito"/>
                <a:cs typeface="Carlito"/>
              </a:rPr>
              <a:t>vir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-35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m</a:t>
            </a:r>
            <a:r>
              <a:rPr sz="2400" spc="-5" dirty="0">
                <a:latin typeface="Carlito"/>
                <a:cs typeface="Carlito"/>
              </a:rPr>
              <a:t>o  reservorio </a:t>
            </a:r>
            <a:r>
              <a:rPr sz="2400" spc="-20" dirty="0">
                <a:latin typeface="Carlito"/>
                <a:cs typeface="Carlito"/>
              </a:rPr>
              <a:t>para </a:t>
            </a:r>
            <a:r>
              <a:rPr sz="2400" spc="-10" dirty="0">
                <a:latin typeface="Carlito"/>
                <a:cs typeface="Carlito"/>
              </a:rPr>
              <a:t>varias enfermedades </a:t>
            </a:r>
            <a:r>
              <a:rPr sz="2400" spc="-5" dirty="0">
                <a:latin typeface="Carlito"/>
                <a:cs typeface="Carlito"/>
              </a:rPr>
              <a:t>del ser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humano.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400" spc="-5" dirty="0">
                <a:latin typeface="Carlito"/>
                <a:cs typeface="Carlito"/>
              </a:rPr>
              <a:t>Ejemplo: la brucelosis, la </a:t>
            </a:r>
            <a:r>
              <a:rPr sz="2400" spc="-15" dirty="0">
                <a:latin typeface="Carlito"/>
                <a:cs typeface="Carlito"/>
              </a:rPr>
              <a:t>peste, </a:t>
            </a: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5" dirty="0">
                <a:latin typeface="Carlito"/>
                <a:cs typeface="Carlito"/>
              </a:rPr>
              <a:t>rabia </a:t>
            </a:r>
            <a:r>
              <a:rPr sz="2400" spc="-5" dirty="0">
                <a:latin typeface="Carlito"/>
                <a:cs typeface="Carlito"/>
              </a:rPr>
              <a:t>y el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tétanos.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3747008"/>
            <a:ext cx="765937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b="1" spc="-5" dirty="0">
                <a:latin typeface="Carlito"/>
                <a:cs typeface="Carlito"/>
              </a:rPr>
              <a:t>Zoonosis: </a:t>
            </a:r>
            <a:r>
              <a:rPr sz="2400" spc="-5" dirty="0">
                <a:latin typeface="Carlito"/>
                <a:cs typeface="Carlito"/>
              </a:rPr>
              <a:t>es </a:t>
            </a:r>
            <a:r>
              <a:rPr sz="2400" spc="-10" dirty="0">
                <a:latin typeface="Carlito"/>
                <a:cs typeface="Carlito"/>
              </a:rPr>
              <a:t>una </a:t>
            </a:r>
            <a:r>
              <a:rPr sz="2400" spc="-15" dirty="0">
                <a:latin typeface="Carlito"/>
                <a:cs typeface="Carlito"/>
              </a:rPr>
              <a:t>infección </a:t>
            </a:r>
            <a:r>
              <a:rPr sz="2400" spc="-5" dirty="0">
                <a:latin typeface="Carlito"/>
                <a:cs typeface="Carlito"/>
              </a:rPr>
              <a:t>o </a:t>
            </a:r>
            <a:r>
              <a:rPr sz="2400" spc="-10" dirty="0">
                <a:latin typeface="Carlito"/>
                <a:cs typeface="Carlito"/>
              </a:rPr>
              <a:t>enfermedad infecciosa </a:t>
            </a:r>
            <a:r>
              <a:rPr sz="2400" spc="-5" dirty="0">
                <a:latin typeface="Carlito"/>
                <a:cs typeface="Carlito"/>
              </a:rPr>
              <a:t>transmisible  que en </a:t>
            </a:r>
            <a:r>
              <a:rPr sz="2400" spc="-10" dirty="0">
                <a:latin typeface="Carlito"/>
                <a:cs typeface="Carlito"/>
              </a:rPr>
              <a:t>condiciones naturales, ocurre </a:t>
            </a:r>
            <a:r>
              <a:rPr sz="2400" spc="-15" dirty="0">
                <a:latin typeface="Carlito"/>
                <a:cs typeface="Carlito"/>
              </a:rPr>
              <a:t>entre </a:t>
            </a:r>
            <a:r>
              <a:rPr sz="2400" spc="-5" dirty="0">
                <a:latin typeface="Carlito"/>
                <a:cs typeface="Carlito"/>
              </a:rPr>
              <a:t>los animales y </a:t>
            </a:r>
            <a:r>
              <a:rPr sz="2400" spc="-10" dirty="0">
                <a:latin typeface="Carlito"/>
                <a:cs typeface="Carlito"/>
              </a:rPr>
              <a:t>el  hombre.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76400" y="4754042"/>
            <a:ext cx="6528434" cy="1165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i="1" spc="-5" dirty="0">
                <a:latin typeface="Carlito"/>
                <a:cs typeface="Carlito"/>
              </a:rPr>
              <a:t>Ejm: Bacilo de </a:t>
            </a:r>
            <a:r>
              <a:rPr sz="2200" i="1" spc="-15" dirty="0">
                <a:latin typeface="Carlito"/>
                <a:cs typeface="Carlito"/>
              </a:rPr>
              <a:t>Koch, </a:t>
            </a:r>
            <a:r>
              <a:rPr sz="2200" i="1" spc="-5" dirty="0">
                <a:latin typeface="Carlito"/>
                <a:cs typeface="Carlito"/>
              </a:rPr>
              <a:t>Bacilo </a:t>
            </a:r>
            <a:r>
              <a:rPr sz="2200" i="1" spc="-40" dirty="0">
                <a:latin typeface="Carlito"/>
                <a:cs typeface="Carlito"/>
              </a:rPr>
              <a:t>Tetánico, </a:t>
            </a:r>
            <a:r>
              <a:rPr sz="2200" i="1" spc="-10" dirty="0">
                <a:latin typeface="Carlito"/>
                <a:cs typeface="Carlito"/>
              </a:rPr>
              <a:t>infecciones</a:t>
            </a:r>
            <a:r>
              <a:rPr sz="2200" i="1" spc="55" dirty="0">
                <a:latin typeface="Carlito"/>
                <a:cs typeface="Carlito"/>
              </a:rPr>
              <a:t> </a:t>
            </a:r>
            <a:r>
              <a:rPr sz="2200" i="1" spc="-10" dirty="0">
                <a:latin typeface="Carlito"/>
                <a:cs typeface="Carlito"/>
              </a:rPr>
              <a:t>micóticas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latin typeface="Carlito"/>
                <a:cs typeface="Carlito"/>
              </a:rPr>
              <a:t>**Sitio </a:t>
            </a:r>
            <a:r>
              <a:rPr sz="2200" spc="-5" dirty="0">
                <a:latin typeface="Carlito"/>
                <a:cs typeface="Carlito"/>
              </a:rPr>
              <a:t>de </a:t>
            </a:r>
            <a:r>
              <a:rPr sz="2200" spc="-10" dirty="0">
                <a:latin typeface="Carlito"/>
                <a:cs typeface="Carlito"/>
              </a:rPr>
              <a:t>difícil </a:t>
            </a:r>
            <a:r>
              <a:rPr sz="2200" spc="-5" dirty="0">
                <a:latin typeface="Carlito"/>
                <a:cs typeface="Carlito"/>
              </a:rPr>
              <a:t>manejo </a:t>
            </a:r>
            <a:r>
              <a:rPr sz="2200" spc="-10" dirty="0">
                <a:latin typeface="Carlito"/>
                <a:cs typeface="Carlito"/>
              </a:rPr>
              <a:t>como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reservorio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F204F3D-B2D1-486B-BFAE-9B2798105F70}"/>
              </a:ext>
            </a:extLst>
          </p:cNvPr>
          <p:cNvSpPr txBox="1"/>
          <p:nvPr/>
        </p:nvSpPr>
        <p:spPr>
          <a:xfrm>
            <a:off x="685800" y="1196017"/>
            <a:ext cx="78619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spc="-5" dirty="0">
                <a:latin typeface="Carlito"/>
                <a:cs typeface="Carlito"/>
              </a:rPr>
              <a:t>EL</a:t>
            </a:r>
            <a:r>
              <a:rPr lang="es-CL" sz="2400" b="1" spc="-15" dirty="0">
                <a:latin typeface="Carlito"/>
                <a:cs typeface="Carlito"/>
              </a:rPr>
              <a:t> SUELO:</a:t>
            </a:r>
            <a:endParaRPr lang="es-CL" sz="2400" dirty="0">
              <a:latin typeface="Carlito"/>
              <a:cs typeface="Carlito"/>
            </a:endParaRPr>
          </a:p>
          <a:p>
            <a:r>
              <a:rPr lang="es-CL" sz="2400" spc="-20" dirty="0">
                <a:latin typeface="Carlito"/>
                <a:cs typeface="Carlito"/>
              </a:rPr>
              <a:t>Hay </a:t>
            </a:r>
            <a:r>
              <a:rPr lang="es-CL" sz="2400" spc="-15" dirty="0">
                <a:latin typeface="Carlito"/>
                <a:cs typeface="Carlito"/>
              </a:rPr>
              <a:t>microorganismos </a:t>
            </a:r>
            <a:r>
              <a:rPr lang="es-CL" sz="2400" spc="-35" dirty="0">
                <a:latin typeface="Carlito"/>
                <a:cs typeface="Carlito"/>
              </a:rPr>
              <a:t>c</a:t>
            </a:r>
            <a:r>
              <a:rPr lang="es-CL" sz="2400" spc="-5" dirty="0">
                <a:latin typeface="Carlito"/>
                <a:cs typeface="Carlito"/>
              </a:rPr>
              <a:t>apaces de	</a:t>
            </a:r>
            <a:r>
              <a:rPr lang="es-CL" sz="2400" spc="-10" dirty="0">
                <a:latin typeface="Carlito"/>
                <a:cs typeface="Carlito"/>
              </a:rPr>
              <a:t>adaptar </a:t>
            </a:r>
            <a:r>
              <a:rPr lang="es-CL" sz="2400" spc="-15" dirty="0">
                <a:latin typeface="Carlito"/>
                <a:cs typeface="Carlito"/>
              </a:rPr>
              <a:t>formas </a:t>
            </a:r>
            <a:r>
              <a:rPr lang="es-CL" sz="2400" spc="-5" dirty="0">
                <a:latin typeface="Carlito"/>
                <a:cs typeface="Carlito"/>
              </a:rPr>
              <a:t>esp</a:t>
            </a:r>
            <a:r>
              <a:rPr lang="es-CL" sz="2400" dirty="0">
                <a:latin typeface="Carlito"/>
                <a:cs typeface="Carlito"/>
              </a:rPr>
              <a:t>o</a:t>
            </a:r>
            <a:r>
              <a:rPr lang="es-CL" sz="2400" spc="-5" dirty="0">
                <a:latin typeface="Carlito"/>
                <a:cs typeface="Carlito"/>
              </a:rPr>
              <a:t>rula</a:t>
            </a:r>
            <a:r>
              <a:rPr lang="es-CL" sz="2400" spc="-15" dirty="0">
                <a:latin typeface="Carlito"/>
                <a:cs typeface="Carlito"/>
              </a:rPr>
              <a:t>d</a:t>
            </a:r>
            <a:r>
              <a:rPr lang="es-CL" sz="2400" spc="-5" dirty="0">
                <a:latin typeface="Carlito"/>
                <a:cs typeface="Carlito"/>
              </a:rPr>
              <a:t>as o </a:t>
            </a:r>
            <a:r>
              <a:rPr lang="es-CL" sz="2400" spc="-10" dirty="0">
                <a:latin typeface="Carlito"/>
                <a:cs typeface="Carlito"/>
              </a:rPr>
              <a:t>d</a:t>
            </a:r>
            <a:r>
              <a:rPr lang="es-CL" sz="2400" spc="-5" dirty="0">
                <a:latin typeface="Carlito"/>
                <a:cs typeface="Carlito"/>
              </a:rPr>
              <a:t>e </a:t>
            </a:r>
            <a:r>
              <a:rPr lang="es-CL" sz="2400" spc="-30" dirty="0">
                <a:latin typeface="Carlito"/>
                <a:cs typeface="Carlito"/>
              </a:rPr>
              <a:t>r</a:t>
            </a:r>
            <a:r>
              <a:rPr lang="es-CL" sz="2400" spc="-5" dirty="0">
                <a:latin typeface="Carlito"/>
                <a:cs typeface="Carlito"/>
              </a:rPr>
              <a:t>esi</a:t>
            </a:r>
            <a:r>
              <a:rPr lang="es-CL" sz="2400" spc="-20" dirty="0">
                <a:latin typeface="Carlito"/>
                <a:cs typeface="Carlito"/>
              </a:rPr>
              <a:t>s</a:t>
            </a:r>
            <a:r>
              <a:rPr lang="es-CL" sz="2400" spc="-5" dirty="0">
                <a:latin typeface="Carlito"/>
                <a:cs typeface="Carlito"/>
              </a:rPr>
              <a:t>tir a las </a:t>
            </a:r>
            <a:r>
              <a:rPr lang="es-CL" sz="2400" spc="-10" dirty="0">
                <a:latin typeface="Carlito"/>
                <a:cs typeface="Carlito"/>
              </a:rPr>
              <a:t>condiciones ambientales adversas.</a:t>
            </a:r>
            <a:endParaRPr lang="es-CL" sz="2400" dirty="0">
              <a:latin typeface="Carlito"/>
              <a:cs typeface="Carlito"/>
            </a:endParaRPr>
          </a:p>
          <a:p>
            <a:endParaRPr lang="es-CL" dirty="0">
              <a:latin typeface="Carlito"/>
              <a:cs typeface="Carlito"/>
            </a:endParaRPr>
          </a:p>
          <a:p>
            <a:endParaRPr lang="es-CL" dirty="0">
              <a:latin typeface="Carlito"/>
              <a:cs typeface="Carlito"/>
            </a:endParaRPr>
          </a:p>
          <a:p>
            <a:r>
              <a:rPr lang="es-CL" spc="-15" dirty="0">
                <a:latin typeface="Carlito"/>
                <a:cs typeface="Carlito"/>
              </a:rPr>
              <a:t> </a:t>
            </a:r>
            <a:endParaRPr lang="es-C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1524000"/>
            <a:ext cx="7092950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La </a:t>
            </a:r>
            <a:r>
              <a:rPr sz="2200" spc="-10" dirty="0">
                <a:latin typeface="Carlito"/>
                <a:cs typeface="Carlito"/>
              </a:rPr>
              <a:t>capacidad </a:t>
            </a:r>
            <a:r>
              <a:rPr sz="2200" spc="-5" dirty="0">
                <a:latin typeface="Carlito"/>
                <a:cs typeface="Carlito"/>
              </a:rPr>
              <a:t>de un </a:t>
            </a:r>
            <a:r>
              <a:rPr sz="2200" spc="-20" dirty="0">
                <a:latin typeface="Carlito"/>
                <a:cs typeface="Carlito"/>
              </a:rPr>
              <a:t>agente </a:t>
            </a:r>
            <a:r>
              <a:rPr sz="2200" spc="-10" dirty="0">
                <a:latin typeface="Carlito"/>
                <a:cs typeface="Carlito"/>
              </a:rPr>
              <a:t>infeccioso </a:t>
            </a:r>
            <a:r>
              <a:rPr sz="2200" spc="-5" dirty="0">
                <a:latin typeface="Carlito"/>
                <a:cs typeface="Carlito"/>
              </a:rPr>
              <a:t>de </a:t>
            </a:r>
            <a:r>
              <a:rPr sz="2200" spc="-10" dirty="0">
                <a:latin typeface="Carlito"/>
                <a:cs typeface="Carlito"/>
              </a:rPr>
              <a:t>producir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enfermedad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en una </a:t>
            </a:r>
            <a:r>
              <a:rPr sz="2200" spc="-10" dirty="0">
                <a:latin typeface="Carlito"/>
                <a:cs typeface="Carlito"/>
              </a:rPr>
              <a:t>persona </a:t>
            </a:r>
            <a:r>
              <a:rPr sz="2200" spc="-15" dirty="0">
                <a:latin typeface="Carlito"/>
                <a:cs typeface="Carlito"/>
              </a:rPr>
              <a:t>infectada </a:t>
            </a:r>
            <a:r>
              <a:rPr sz="2200" spc="-5" dirty="0">
                <a:latin typeface="Carlito"/>
                <a:cs typeface="Carlito"/>
              </a:rPr>
              <a:t>se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denomina:</a:t>
            </a:r>
            <a:endParaRPr sz="2200" dirty="0">
              <a:latin typeface="Carlito"/>
              <a:cs typeface="Carlito"/>
            </a:endParaRPr>
          </a:p>
          <a:p>
            <a:pPr marL="357505" indent="-28194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58140" algn="l"/>
              </a:tabLst>
            </a:pPr>
            <a:r>
              <a:rPr sz="2200" spc="-15" dirty="0">
                <a:latin typeface="Carlito"/>
                <a:cs typeface="Carlito"/>
              </a:rPr>
              <a:t>Patogenicidad</a:t>
            </a:r>
            <a:endParaRPr sz="2200" dirty="0">
              <a:latin typeface="Carlito"/>
              <a:cs typeface="Carlito"/>
            </a:endParaRPr>
          </a:p>
          <a:p>
            <a:pPr marL="306705" indent="-29464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07340" algn="l"/>
              </a:tabLst>
            </a:pPr>
            <a:r>
              <a:rPr sz="2200" spc="-10" dirty="0">
                <a:latin typeface="Carlito"/>
                <a:cs typeface="Carlito"/>
              </a:rPr>
              <a:t>Inmunogenicidad</a:t>
            </a:r>
            <a:endParaRPr sz="2200" dirty="0">
              <a:latin typeface="Carlito"/>
              <a:cs typeface="Carlito"/>
            </a:endParaRPr>
          </a:p>
          <a:p>
            <a:pPr marL="277495" indent="-265430">
              <a:lnSpc>
                <a:spcPct val="100000"/>
              </a:lnSpc>
              <a:spcBef>
                <a:spcPts val="525"/>
              </a:spcBef>
              <a:buAutoNum type="alphaLcParenR"/>
              <a:tabLst>
                <a:tab pos="278130" algn="l"/>
              </a:tabLst>
            </a:pPr>
            <a:r>
              <a:rPr sz="2200" spc="-10" dirty="0">
                <a:latin typeface="Carlito"/>
                <a:cs typeface="Carlito"/>
              </a:rPr>
              <a:t>Infectividad</a:t>
            </a:r>
            <a:endParaRPr sz="2200" dirty="0">
              <a:latin typeface="Carlito"/>
              <a:cs typeface="Carlito"/>
            </a:endParaRPr>
          </a:p>
          <a:p>
            <a:pPr marL="306070" indent="-294005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06705" algn="l"/>
              </a:tabLst>
            </a:pPr>
            <a:r>
              <a:rPr sz="2200" spc="-10" dirty="0">
                <a:latin typeface="Carlito"/>
                <a:cs typeface="Carlito"/>
              </a:rPr>
              <a:t>Virulencia</a:t>
            </a:r>
            <a:endParaRPr sz="2200" dirty="0">
              <a:latin typeface="Carlito"/>
              <a:cs typeface="Carlito"/>
            </a:endParaRPr>
          </a:p>
          <a:p>
            <a:pPr marL="300990" indent="-288925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01625" algn="l"/>
              </a:tabLst>
            </a:pPr>
            <a:r>
              <a:rPr sz="2200" spc="-10" dirty="0">
                <a:latin typeface="Carlito"/>
                <a:cs typeface="Carlito"/>
              </a:rPr>
              <a:t>Antigenicidad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426209"/>
            <a:ext cx="788416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100"/>
              </a:spcBef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Cualquier </a:t>
            </a:r>
            <a:r>
              <a:rPr sz="2800" spc="-10" dirty="0">
                <a:latin typeface="Carlito"/>
                <a:cs typeface="Carlito"/>
              </a:rPr>
              <a:t>enfermedad </a:t>
            </a:r>
            <a:r>
              <a:rPr sz="2800" dirty="0">
                <a:latin typeface="Carlito"/>
                <a:cs typeface="Carlito"/>
              </a:rPr>
              <a:t>en el </a:t>
            </a:r>
            <a:r>
              <a:rPr sz="2800" spc="-10" dirty="0">
                <a:latin typeface="Carlito"/>
                <a:cs typeface="Carlito"/>
              </a:rPr>
              <a:t>hombre </a:t>
            </a:r>
            <a:r>
              <a:rPr sz="2800" dirty="0">
                <a:latin typeface="Carlito"/>
                <a:cs typeface="Carlito"/>
              </a:rPr>
              <a:t>es el </a:t>
            </a:r>
            <a:r>
              <a:rPr sz="2800" spc="-10" dirty="0">
                <a:latin typeface="Carlito"/>
                <a:cs typeface="Carlito"/>
              </a:rPr>
              <a:t>resultado </a:t>
            </a:r>
            <a:r>
              <a:rPr sz="2800" spc="-15" dirty="0">
                <a:latin typeface="Carlito"/>
                <a:cs typeface="Carlito"/>
              </a:rPr>
              <a:t>de  </a:t>
            </a:r>
            <a:r>
              <a:rPr sz="2800" spc="-5" dirty="0">
                <a:latin typeface="Carlito"/>
                <a:cs typeface="Carlito"/>
              </a:rPr>
              <a:t>un </a:t>
            </a:r>
            <a:r>
              <a:rPr sz="2800" spc="-10" dirty="0">
                <a:latin typeface="Carlito"/>
                <a:cs typeface="Carlito"/>
              </a:rPr>
              <a:t>proceso </a:t>
            </a:r>
            <a:r>
              <a:rPr sz="2800" spc="-15" dirty="0">
                <a:latin typeface="Carlito"/>
                <a:cs typeface="Carlito"/>
              </a:rPr>
              <a:t>dinámico, </a:t>
            </a:r>
            <a:r>
              <a:rPr sz="2800" dirty="0">
                <a:latin typeface="Carlito"/>
                <a:cs typeface="Carlito"/>
              </a:rPr>
              <a:t>en </a:t>
            </a:r>
            <a:r>
              <a:rPr sz="2800" spc="-5" dirty="0">
                <a:latin typeface="Carlito"/>
                <a:cs typeface="Carlito"/>
              </a:rPr>
              <a:t>donde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diferentes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elementos 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ambientales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y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características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propias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del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hombre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entran 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interacción</a:t>
            </a:r>
            <a:r>
              <a:rPr sz="2800" b="1" spc="-1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y </a:t>
            </a:r>
            <a:r>
              <a:rPr sz="2800" spc="-10" dirty="0">
                <a:latin typeface="Carlito"/>
                <a:cs typeface="Carlito"/>
              </a:rPr>
              <a:t>concluyen con </a:t>
            </a:r>
            <a:r>
              <a:rPr sz="2800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ruptura </a:t>
            </a:r>
            <a:r>
              <a:rPr sz="2800" spc="-5" dirty="0">
                <a:latin typeface="Carlito"/>
                <a:cs typeface="Carlito"/>
              </a:rPr>
              <a:t>del </a:t>
            </a:r>
            <a:r>
              <a:rPr sz="2800" dirty="0">
                <a:latin typeface="Carlito"/>
                <a:cs typeface="Carlito"/>
              </a:rPr>
              <a:t>equilibrio  </a:t>
            </a:r>
            <a:r>
              <a:rPr sz="2800" spc="-5" dirty="0">
                <a:latin typeface="Carlito"/>
                <a:cs typeface="Carlito"/>
              </a:rPr>
              <a:t>denominado </a:t>
            </a:r>
            <a:r>
              <a:rPr sz="2800" spc="-10" dirty="0">
                <a:latin typeface="Carlito"/>
                <a:cs typeface="Carlito"/>
              </a:rPr>
              <a:t>homeostasis.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1524000"/>
            <a:ext cx="52019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0" spc="-80" dirty="0">
                <a:latin typeface="Caladea"/>
                <a:cs typeface="Caladea"/>
              </a:rPr>
              <a:t>Modo </a:t>
            </a:r>
            <a:r>
              <a:rPr sz="4600" b="0" spc="-55" dirty="0">
                <a:latin typeface="Caladea"/>
                <a:cs typeface="Caladea"/>
              </a:rPr>
              <a:t>de</a:t>
            </a:r>
            <a:r>
              <a:rPr sz="4600" b="0" spc="-405" dirty="0">
                <a:latin typeface="Caladea"/>
                <a:cs typeface="Caladea"/>
              </a:rPr>
              <a:t> </a:t>
            </a:r>
            <a:r>
              <a:rPr sz="4600" b="0" spc="-114" dirty="0">
                <a:latin typeface="Caladea"/>
                <a:cs typeface="Caladea"/>
              </a:rPr>
              <a:t>Transmisión</a:t>
            </a:r>
            <a:endParaRPr sz="4600" dirty="0">
              <a:latin typeface="Caladea"/>
              <a:cs typeface="Calad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40411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0" dirty="0"/>
              <a:t>Transmisión</a:t>
            </a:r>
            <a:r>
              <a:rPr sz="3600" spc="-265" dirty="0"/>
              <a:t> </a:t>
            </a:r>
            <a:r>
              <a:rPr sz="3600" spc="-95" dirty="0"/>
              <a:t>directa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524000"/>
            <a:ext cx="8036560" cy="45698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Es la </a:t>
            </a:r>
            <a:r>
              <a:rPr sz="2400" spc="-15" dirty="0">
                <a:latin typeface="Carlito"/>
                <a:cs typeface="Carlito"/>
              </a:rPr>
              <a:t>transferencia directa </a:t>
            </a:r>
            <a:r>
              <a:rPr sz="2400" spc="-5" dirty="0">
                <a:latin typeface="Carlito"/>
                <a:cs typeface="Carlito"/>
              </a:rPr>
              <a:t>del </a:t>
            </a:r>
            <a:r>
              <a:rPr sz="2400" spc="-20" dirty="0">
                <a:latin typeface="Carlito"/>
                <a:cs typeface="Carlito"/>
              </a:rPr>
              <a:t>agente </a:t>
            </a:r>
            <a:r>
              <a:rPr sz="2400" spc="-10" dirty="0">
                <a:latin typeface="Carlito"/>
                <a:cs typeface="Carlito"/>
              </a:rPr>
              <a:t>infeccioso </a:t>
            </a:r>
            <a:r>
              <a:rPr sz="2400" spc="-5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una</a:t>
            </a:r>
            <a:r>
              <a:rPr sz="2400" spc="10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puerta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entrada </a:t>
            </a:r>
            <a:r>
              <a:rPr sz="2400" spc="-20" dirty="0">
                <a:latin typeface="Carlito"/>
                <a:cs typeface="Carlito"/>
              </a:rPr>
              <a:t>para </a:t>
            </a:r>
            <a:r>
              <a:rPr sz="2400" spc="-5" dirty="0">
                <a:latin typeface="Carlito"/>
                <a:cs typeface="Carlito"/>
              </a:rPr>
              <a:t>que se </a:t>
            </a:r>
            <a:r>
              <a:rPr sz="2400" spc="-10" dirty="0">
                <a:latin typeface="Carlito"/>
                <a:cs typeface="Carlito"/>
              </a:rPr>
              <a:t>lleve </a:t>
            </a:r>
            <a:r>
              <a:rPr sz="2400" spc="-5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cabo </a:t>
            </a:r>
            <a:r>
              <a:rPr sz="2400" spc="-5" dirty="0">
                <a:latin typeface="Carlito"/>
                <a:cs typeface="Carlito"/>
              </a:rPr>
              <a:t>la</a:t>
            </a:r>
            <a:r>
              <a:rPr sz="2400" spc="6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infección.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"/>
              <a:tabLst>
                <a:tab pos="241935" algn="l"/>
              </a:tabLst>
            </a:pPr>
            <a:r>
              <a:rPr sz="2400" spc="-300" dirty="0">
                <a:latin typeface="Arial"/>
                <a:cs typeface="Arial"/>
              </a:rPr>
              <a:t>Se </a:t>
            </a:r>
            <a:r>
              <a:rPr sz="2400" spc="-60" dirty="0">
                <a:latin typeface="Arial"/>
                <a:cs typeface="Arial"/>
              </a:rPr>
              <a:t>le </a:t>
            </a:r>
            <a:r>
              <a:rPr sz="2400" spc="-85" dirty="0">
                <a:latin typeface="Arial"/>
                <a:cs typeface="Arial"/>
              </a:rPr>
              <a:t>denomina </a:t>
            </a:r>
            <a:r>
              <a:rPr sz="2400" spc="-75" dirty="0">
                <a:latin typeface="Arial"/>
                <a:cs typeface="Arial"/>
              </a:rPr>
              <a:t>transmisión </a:t>
            </a:r>
            <a:r>
              <a:rPr sz="2400" spc="-105" dirty="0">
                <a:latin typeface="Arial"/>
                <a:cs typeface="Arial"/>
              </a:rPr>
              <a:t>de </a:t>
            </a:r>
            <a:r>
              <a:rPr sz="2400" spc="-75" dirty="0">
                <a:latin typeface="Arial"/>
                <a:cs typeface="Arial"/>
              </a:rPr>
              <a:t>“persona </a:t>
            </a:r>
            <a:r>
              <a:rPr sz="2400" spc="-175" dirty="0">
                <a:latin typeface="Arial"/>
                <a:cs typeface="Arial"/>
              </a:rPr>
              <a:t>a</a:t>
            </a:r>
            <a:r>
              <a:rPr sz="2400" spc="-42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persona”.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rlito"/>
                <a:cs typeface="Carlito"/>
              </a:rPr>
              <a:t>Ejemplos:</a:t>
            </a:r>
            <a:endParaRPr sz="2400" dirty="0">
              <a:latin typeface="Carlito"/>
              <a:cs typeface="Carlito"/>
            </a:endParaRPr>
          </a:p>
          <a:p>
            <a:pPr marL="241300" marR="58419" indent="-229235" algn="just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</a:tabLst>
            </a:pPr>
            <a:r>
              <a:rPr sz="2400" spc="-10" dirty="0">
                <a:latin typeface="Carlito"/>
                <a:cs typeface="Carlito"/>
              </a:rPr>
              <a:t>Rociado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gotitas por aspersión </a:t>
            </a:r>
            <a:r>
              <a:rPr sz="2400" spc="-5" dirty="0">
                <a:latin typeface="Carlito"/>
                <a:cs typeface="Carlito"/>
              </a:rPr>
              <a:t>en </a:t>
            </a:r>
            <a:r>
              <a:rPr sz="2400" dirty="0">
                <a:latin typeface="Carlito"/>
                <a:cs typeface="Carlito"/>
              </a:rPr>
              <a:t>las </a:t>
            </a:r>
            <a:r>
              <a:rPr sz="2400" spc="-15" dirty="0">
                <a:latin typeface="Carlito"/>
                <a:cs typeface="Carlito"/>
              </a:rPr>
              <a:t>conjuntivas </a:t>
            </a:r>
            <a:r>
              <a:rPr sz="2400" spc="-5" dirty="0">
                <a:latin typeface="Carlito"/>
                <a:cs typeface="Carlito"/>
              </a:rPr>
              <a:t>o en </a:t>
            </a:r>
            <a:r>
              <a:rPr sz="2400" dirty="0">
                <a:latin typeface="Carlito"/>
                <a:cs typeface="Carlito"/>
              </a:rPr>
              <a:t>las  </a:t>
            </a:r>
            <a:r>
              <a:rPr sz="2400" spc="-10" dirty="0">
                <a:latin typeface="Carlito"/>
                <a:cs typeface="Carlito"/>
              </a:rPr>
              <a:t>membranas </a:t>
            </a:r>
            <a:r>
              <a:rPr sz="2400" spc="-5" dirty="0">
                <a:latin typeface="Carlito"/>
                <a:cs typeface="Carlito"/>
              </a:rPr>
              <a:t>de las </a:t>
            </a:r>
            <a:r>
              <a:rPr sz="2400" spc="-10" dirty="0">
                <a:latin typeface="Carlito"/>
                <a:cs typeface="Carlito"/>
              </a:rPr>
              <a:t>mucosas </a:t>
            </a:r>
            <a:r>
              <a:rPr sz="2400" spc="-5" dirty="0">
                <a:latin typeface="Carlito"/>
                <a:cs typeface="Carlito"/>
              </a:rPr>
              <a:t>de la </a:t>
            </a:r>
            <a:r>
              <a:rPr sz="2400" spc="-10" dirty="0">
                <a:latin typeface="Carlito"/>
                <a:cs typeface="Carlito"/>
              </a:rPr>
              <a:t>nariz </a:t>
            </a:r>
            <a:r>
              <a:rPr sz="2400" spc="-5" dirty="0">
                <a:latin typeface="Carlito"/>
                <a:cs typeface="Carlito"/>
              </a:rPr>
              <a:t>o la </a:t>
            </a:r>
            <a:r>
              <a:rPr sz="2400" spc="-15" dirty="0">
                <a:latin typeface="Carlito"/>
                <a:cs typeface="Carlito"/>
              </a:rPr>
              <a:t>boca </a:t>
            </a:r>
            <a:r>
              <a:rPr sz="2400" spc="-25" dirty="0">
                <a:latin typeface="Carlito"/>
                <a:cs typeface="Carlito"/>
              </a:rPr>
              <a:t>(estornudar,  </a:t>
            </a:r>
            <a:r>
              <a:rPr sz="2400" spc="-30" dirty="0">
                <a:latin typeface="Carlito"/>
                <a:cs typeface="Carlito"/>
              </a:rPr>
              <a:t>escupir, </a:t>
            </a:r>
            <a:r>
              <a:rPr sz="2400" spc="-40" dirty="0">
                <a:latin typeface="Carlito"/>
                <a:cs typeface="Carlito"/>
              </a:rPr>
              <a:t>toser, </a:t>
            </a:r>
            <a:r>
              <a:rPr sz="2400" spc="-35" dirty="0">
                <a:latin typeface="Carlito"/>
                <a:cs typeface="Carlito"/>
              </a:rPr>
              <a:t>hablar,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cantar).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"/>
              <a:buChar char=""/>
            </a:pPr>
            <a:endParaRPr sz="3200" dirty="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buClr>
                <a:srgbClr val="6E6E74"/>
              </a:buClr>
              <a:buSzPct val="95454"/>
              <a:buFont typeface="Wingdings"/>
              <a:buChar char=""/>
              <a:tabLst>
                <a:tab pos="263525" algn="l"/>
              </a:tabLst>
            </a:pPr>
            <a:r>
              <a:rPr sz="2400" spc="-15" dirty="0">
                <a:latin typeface="Carlito"/>
                <a:cs typeface="Carlito"/>
              </a:rPr>
              <a:t>Contacto directo: </a:t>
            </a:r>
            <a:r>
              <a:rPr sz="2400" spc="-20" dirty="0">
                <a:latin typeface="Carlito"/>
                <a:cs typeface="Carlito"/>
              </a:rPr>
              <a:t>tacto, </a:t>
            </a:r>
            <a:r>
              <a:rPr sz="2400" spc="-5" dirty="0">
                <a:latin typeface="Carlito"/>
                <a:cs typeface="Carlito"/>
              </a:rPr>
              <a:t>besos,</a:t>
            </a:r>
            <a:r>
              <a:rPr sz="2400" spc="6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sexual.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636310"/>
            <a:ext cx="44354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0" dirty="0"/>
              <a:t>Transmisión</a:t>
            </a:r>
            <a:r>
              <a:rPr sz="3600" spc="-275" dirty="0"/>
              <a:t> </a:t>
            </a:r>
            <a:r>
              <a:rPr sz="3600" spc="-95" dirty="0"/>
              <a:t>indirecta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676400"/>
            <a:ext cx="7468870" cy="4714752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5" dirty="0">
                <a:latin typeface="Carlito"/>
                <a:cs typeface="Carlito"/>
              </a:rPr>
              <a:t>1</a:t>
            </a:r>
            <a:r>
              <a:rPr sz="2400" b="1" spc="-5" dirty="0">
                <a:latin typeface="Carlito"/>
                <a:cs typeface="Carlito"/>
              </a:rPr>
              <a:t>. </a:t>
            </a:r>
            <a:r>
              <a:rPr sz="2400" b="1" spc="-15" dirty="0">
                <a:latin typeface="Carlito"/>
                <a:cs typeface="Carlito"/>
              </a:rPr>
              <a:t>Mediante </a:t>
            </a:r>
            <a:r>
              <a:rPr sz="2400" b="1" spc="-10" dirty="0">
                <a:latin typeface="Carlito"/>
                <a:cs typeface="Carlito"/>
              </a:rPr>
              <a:t>vehículos </a:t>
            </a:r>
            <a:r>
              <a:rPr sz="2400" b="1" spc="-5" dirty="0">
                <a:latin typeface="Carlito"/>
                <a:cs typeface="Carlito"/>
              </a:rPr>
              <a:t>de </a:t>
            </a:r>
            <a:r>
              <a:rPr sz="2400" b="1" spc="-10" dirty="0">
                <a:latin typeface="Carlito"/>
                <a:cs typeface="Carlito"/>
              </a:rPr>
              <a:t>transmisión </a:t>
            </a:r>
            <a:r>
              <a:rPr sz="2400" b="1" spc="-5" dirty="0">
                <a:latin typeface="Carlito"/>
                <a:cs typeface="Carlito"/>
              </a:rPr>
              <a:t>o </a:t>
            </a:r>
            <a:r>
              <a:rPr sz="2400" b="1" spc="-15" dirty="0">
                <a:latin typeface="Carlito"/>
                <a:cs typeface="Carlito"/>
              </a:rPr>
              <a:t>fomites</a:t>
            </a:r>
            <a:r>
              <a:rPr sz="2400" b="1" spc="15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400" spc="-5" dirty="0">
                <a:latin typeface="Carlito"/>
                <a:cs typeface="Carlito"/>
              </a:rPr>
              <a:t>A </a:t>
            </a:r>
            <a:r>
              <a:rPr sz="2400" spc="-20" dirty="0">
                <a:latin typeface="Carlito"/>
                <a:cs typeface="Carlito"/>
              </a:rPr>
              <a:t>través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objetos contaminados tales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como: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10" dirty="0">
                <a:latin typeface="Carlito"/>
                <a:cs typeface="Carlito"/>
              </a:rPr>
              <a:t>Juguetes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10" dirty="0">
                <a:latin typeface="Carlito"/>
                <a:cs typeface="Carlito"/>
              </a:rPr>
              <a:t>Pañuelos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10" dirty="0">
                <a:latin typeface="Carlito"/>
                <a:cs typeface="Carlito"/>
              </a:rPr>
              <a:t>Instrumentos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quirúrgicos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Agua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10" dirty="0">
                <a:latin typeface="Carlito"/>
                <a:cs typeface="Carlito"/>
              </a:rPr>
              <a:t>Alimentos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15" dirty="0">
                <a:latin typeface="Carlito"/>
                <a:cs typeface="Carlito"/>
              </a:rPr>
              <a:t>**Productos </a:t>
            </a:r>
            <a:r>
              <a:rPr sz="2400" spc="-10" dirty="0">
                <a:latin typeface="Carlito"/>
                <a:cs typeface="Carlito"/>
              </a:rPr>
              <a:t>biológicos </a:t>
            </a:r>
            <a:r>
              <a:rPr sz="2400" spc="-15" dirty="0">
                <a:latin typeface="Carlito"/>
                <a:cs typeface="Carlito"/>
              </a:rPr>
              <a:t>(suero,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plasma)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3200" dirty="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El </a:t>
            </a:r>
            <a:r>
              <a:rPr sz="2400" spc="-20" dirty="0">
                <a:latin typeface="Carlito"/>
                <a:cs typeface="Carlito"/>
              </a:rPr>
              <a:t>agente </a:t>
            </a:r>
            <a:r>
              <a:rPr sz="2400" spc="-10" dirty="0">
                <a:latin typeface="Carlito"/>
                <a:cs typeface="Carlito"/>
              </a:rPr>
              <a:t>puede </a:t>
            </a:r>
            <a:r>
              <a:rPr sz="2400" spc="-5" dirty="0">
                <a:latin typeface="Carlito"/>
                <a:cs typeface="Carlito"/>
              </a:rPr>
              <a:t>o no </a:t>
            </a:r>
            <a:r>
              <a:rPr sz="2400" spc="-15" dirty="0">
                <a:latin typeface="Carlito"/>
                <a:cs typeface="Carlito"/>
              </a:rPr>
              <a:t>haberse </a:t>
            </a:r>
            <a:r>
              <a:rPr sz="2400" spc="-10" dirty="0">
                <a:latin typeface="Carlito"/>
                <a:cs typeface="Carlito"/>
              </a:rPr>
              <a:t>multiplicado </a:t>
            </a:r>
            <a:r>
              <a:rPr sz="2400" spc="-5" dirty="0">
                <a:latin typeface="Carlito"/>
                <a:cs typeface="Carlito"/>
              </a:rPr>
              <a:t>en el </a:t>
            </a:r>
            <a:r>
              <a:rPr sz="2400" spc="-10" dirty="0">
                <a:latin typeface="Carlito"/>
                <a:cs typeface="Carlito"/>
              </a:rPr>
              <a:t>vehículo  </a:t>
            </a:r>
            <a:r>
              <a:rPr sz="2400" spc="-15" dirty="0">
                <a:latin typeface="Carlito"/>
                <a:cs typeface="Carlito"/>
              </a:rPr>
              <a:t>antes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que sea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transmitido.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736" y="484759"/>
            <a:ext cx="4512463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2. </a:t>
            </a:r>
            <a:r>
              <a:rPr sz="2400" spc="-20" dirty="0">
                <a:solidFill>
                  <a:srgbClr val="000000"/>
                </a:solidFill>
                <a:latin typeface="Carlito"/>
                <a:cs typeface="Carlito"/>
              </a:rPr>
              <a:t>Por </a:t>
            </a:r>
            <a:r>
              <a:rPr sz="2400" spc="-15" dirty="0">
                <a:solidFill>
                  <a:srgbClr val="000000"/>
                </a:solidFill>
                <a:latin typeface="Carlito"/>
                <a:cs typeface="Carlito"/>
              </a:rPr>
              <a:t>intermedio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de un</a:t>
            </a:r>
            <a:r>
              <a:rPr sz="2400" spc="7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rlito"/>
                <a:cs typeface="Carlito"/>
              </a:rPr>
              <a:t>vector: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737" y="1289685"/>
            <a:ext cx="4348480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95454"/>
              <a:buFont typeface="Wingdings"/>
              <a:buChar char=""/>
              <a:tabLst>
                <a:tab pos="241300" algn="l"/>
              </a:tabLst>
            </a:pPr>
            <a:r>
              <a:rPr sz="2400" b="1" spc="-5" dirty="0">
                <a:latin typeface="Carlito"/>
                <a:cs typeface="Carlito"/>
              </a:rPr>
              <a:t>Mecánico: </a:t>
            </a:r>
            <a:r>
              <a:rPr sz="2400" spc="-10" dirty="0">
                <a:latin typeface="Carlito"/>
                <a:cs typeface="Carlito"/>
              </a:rPr>
              <a:t>traslado </a:t>
            </a:r>
            <a:r>
              <a:rPr sz="2400" spc="-5" dirty="0">
                <a:latin typeface="Carlito"/>
                <a:cs typeface="Carlito"/>
              </a:rPr>
              <a:t>desde </a:t>
            </a:r>
            <a:r>
              <a:rPr sz="2400" dirty="0">
                <a:latin typeface="Carlito"/>
                <a:cs typeface="Carlito"/>
              </a:rPr>
              <a:t>del  </a:t>
            </a:r>
            <a:r>
              <a:rPr sz="2400" spc="-15" dirty="0">
                <a:latin typeface="Carlito"/>
                <a:cs typeface="Carlito"/>
              </a:rPr>
              <a:t>agente </a:t>
            </a:r>
            <a:r>
              <a:rPr sz="2400" spc="-10" dirty="0">
                <a:latin typeface="Carlito"/>
                <a:cs typeface="Carlito"/>
              </a:rPr>
              <a:t>infeccioso por </a:t>
            </a:r>
            <a:r>
              <a:rPr sz="2400" spc="-5" dirty="0">
                <a:latin typeface="Carlito"/>
                <a:cs typeface="Carlito"/>
              </a:rPr>
              <a:t>medio de </a:t>
            </a:r>
            <a:r>
              <a:rPr sz="2400" spc="-10" dirty="0">
                <a:latin typeface="Carlito"/>
                <a:cs typeface="Carlito"/>
              </a:rPr>
              <a:t>un  </a:t>
            </a:r>
            <a:r>
              <a:rPr sz="2400" spc="-15" dirty="0">
                <a:latin typeface="Carlito"/>
                <a:cs typeface="Carlito"/>
              </a:rPr>
              <a:t>agente terrestre </a:t>
            </a:r>
            <a:r>
              <a:rPr sz="2400" spc="-5" dirty="0">
                <a:latin typeface="Carlito"/>
                <a:cs typeface="Carlito"/>
              </a:rPr>
              <a:t>o volador </a:t>
            </a:r>
            <a:r>
              <a:rPr sz="2400" spc="-20" dirty="0">
                <a:latin typeface="Carlito"/>
                <a:cs typeface="Carlito"/>
              </a:rPr>
              <a:t>ya </a:t>
            </a:r>
            <a:r>
              <a:rPr sz="2400" spc="-10" dirty="0">
                <a:latin typeface="Carlito"/>
                <a:cs typeface="Carlito"/>
              </a:rPr>
              <a:t>sea  por contaminación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sus </a:t>
            </a:r>
            <a:r>
              <a:rPr sz="2400" spc="-15" dirty="0">
                <a:latin typeface="Carlito"/>
                <a:cs typeface="Carlito"/>
              </a:rPr>
              <a:t>patas </a:t>
            </a:r>
            <a:r>
              <a:rPr sz="2400" spc="-5" dirty="0">
                <a:latin typeface="Carlito"/>
                <a:cs typeface="Carlito"/>
              </a:rPr>
              <a:t>o  </a:t>
            </a:r>
            <a:r>
              <a:rPr sz="2400" spc="-10" dirty="0">
                <a:latin typeface="Carlito"/>
                <a:cs typeface="Carlito"/>
              </a:rPr>
              <a:t>trompa, sistema </a:t>
            </a:r>
            <a:r>
              <a:rPr sz="2400" spc="-15" dirty="0">
                <a:latin typeface="Carlito"/>
                <a:cs typeface="Carlito"/>
              </a:rPr>
              <a:t>gastrointestinal,  </a:t>
            </a:r>
            <a:r>
              <a:rPr sz="2400" spc="-5" dirty="0">
                <a:latin typeface="Carlito"/>
                <a:cs typeface="Carlito"/>
              </a:rPr>
              <a:t>sin </a:t>
            </a:r>
            <a:r>
              <a:rPr sz="2400" spc="-10" dirty="0">
                <a:latin typeface="Carlito"/>
                <a:cs typeface="Carlito"/>
              </a:rPr>
              <a:t>desarrollo cíclico </a:t>
            </a:r>
            <a:r>
              <a:rPr sz="2400" dirty="0">
                <a:latin typeface="Carlito"/>
                <a:cs typeface="Carlito"/>
              </a:rPr>
              <a:t>del  </a:t>
            </a:r>
            <a:r>
              <a:rPr sz="2400" spc="-10" dirty="0">
                <a:latin typeface="Carlito"/>
                <a:cs typeface="Carlito"/>
              </a:rPr>
              <a:t>microorganismo.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80126" y="1556766"/>
            <a:ext cx="2808605" cy="4339650"/>
          </a:xfrm>
          <a:prstGeom prst="rect">
            <a:avLst/>
          </a:prstGeom>
          <a:ln w="9525">
            <a:solidFill>
              <a:srgbClr val="C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R="1934845" algn="ctr">
              <a:lnSpc>
                <a:spcPct val="100000"/>
              </a:lnSpc>
              <a:spcBef>
                <a:spcPts val="240"/>
              </a:spcBef>
            </a:pPr>
            <a:r>
              <a:rPr sz="2000" b="1" spc="-20" dirty="0">
                <a:latin typeface="Carlito"/>
                <a:cs typeface="Carlito"/>
              </a:rPr>
              <a:t>Vector:</a:t>
            </a:r>
            <a:endParaRPr sz="2000" dirty="0">
              <a:latin typeface="Carlito"/>
              <a:cs typeface="Carlito"/>
            </a:endParaRPr>
          </a:p>
          <a:p>
            <a:pPr marL="137795" marR="132715" indent="3175" algn="ctr">
              <a:lnSpc>
                <a:spcPct val="100000"/>
              </a:lnSpc>
            </a:pPr>
            <a:r>
              <a:rPr sz="2000" spc="-5" dirty="0">
                <a:latin typeface="Carlito"/>
                <a:cs typeface="Carlito"/>
              </a:rPr>
              <a:t>Insecto </a:t>
            </a:r>
            <a:r>
              <a:rPr sz="2000" dirty="0">
                <a:latin typeface="Carlito"/>
                <a:cs typeface="Carlito"/>
              </a:rPr>
              <a:t>o </a:t>
            </a:r>
            <a:r>
              <a:rPr sz="2000" spc="-5" dirty="0">
                <a:latin typeface="Carlito"/>
                <a:cs typeface="Carlito"/>
              </a:rPr>
              <a:t>cualquier  </a:t>
            </a:r>
            <a:r>
              <a:rPr sz="2000" spc="-10" dirty="0">
                <a:latin typeface="Carlito"/>
                <a:cs typeface="Carlito"/>
              </a:rPr>
              <a:t>portador </a:t>
            </a:r>
            <a:r>
              <a:rPr sz="2000" spc="-5" dirty="0">
                <a:latin typeface="Carlito"/>
                <a:cs typeface="Carlito"/>
              </a:rPr>
              <a:t>vivo que  </a:t>
            </a:r>
            <a:r>
              <a:rPr sz="2000" spc="-10" dirty="0">
                <a:latin typeface="Carlito"/>
                <a:cs typeface="Carlito"/>
              </a:rPr>
              <a:t>transporta </a:t>
            </a:r>
            <a:r>
              <a:rPr sz="2000" dirty="0">
                <a:latin typeface="Carlito"/>
                <a:cs typeface="Carlito"/>
              </a:rPr>
              <a:t>un </a:t>
            </a:r>
            <a:r>
              <a:rPr sz="2000" spc="-10" dirty="0">
                <a:latin typeface="Carlito"/>
                <a:cs typeface="Carlito"/>
              </a:rPr>
              <a:t>agente  infeccioso </a:t>
            </a:r>
            <a:r>
              <a:rPr sz="2000" spc="-5" dirty="0">
                <a:latin typeface="Carlito"/>
                <a:cs typeface="Carlito"/>
              </a:rPr>
              <a:t>desde un  individuo </a:t>
            </a:r>
            <a:r>
              <a:rPr sz="2000" dirty="0">
                <a:latin typeface="Carlito"/>
                <a:cs typeface="Carlito"/>
              </a:rPr>
              <a:t>o sus </a:t>
            </a:r>
            <a:r>
              <a:rPr sz="2000" spc="-5" dirty="0">
                <a:latin typeface="Carlito"/>
                <a:cs typeface="Carlito"/>
              </a:rPr>
              <a:t>desechos  </a:t>
            </a:r>
            <a:r>
              <a:rPr sz="2000" spc="-15" dirty="0">
                <a:latin typeface="Carlito"/>
                <a:cs typeface="Carlito"/>
              </a:rPr>
              <a:t>hasta </a:t>
            </a:r>
            <a:r>
              <a:rPr sz="2000" dirty="0">
                <a:latin typeface="Carlito"/>
                <a:cs typeface="Carlito"/>
              </a:rPr>
              <a:t>un </a:t>
            </a:r>
            <a:r>
              <a:rPr sz="2000" spc="-5" dirty="0">
                <a:latin typeface="Carlito"/>
                <a:cs typeface="Carlito"/>
              </a:rPr>
              <a:t>individuo  susceptible, su </a:t>
            </a:r>
            <a:r>
              <a:rPr sz="2000" spc="-10" dirty="0">
                <a:latin typeface="Carlito"/>
                <a:cs typeface="Carlito"/>
              </a:rPr>
              <a:t>comida </a:t>
            </a:r>
            <a:r>
              <a:rPr sz="2000" dirty="0">
                <a:latin typeface="Carlito"/>
                <a:cs typeface="Carlito"/>
              </a:rPr>
              <a:t>o </a:t>
            </a:r>
            <a:r>
              <a:rPr sz="2000" spc="-5" dirty="0">
                <a:latin typeface="Carlito"/>
                <a:cs typeface="Carlito"/>
              </a:rPr>
              <a:t>su  ambiente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inmediato.</a:t>
            </a:r>
            <a:endParaRPr sz="2000" dirty="0">
              <a:latin typeface="Carlito"/>
              <a:cs typeface="Carlito"/>
            </a:endParaRPr>
          </a:p>
          <a:p>
            <a:pPr marL="299085" marR="292100" indent="-1270" algn="ctr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rlito"/>
                <a:cs typeface="Carlito"/>
              </a:rPr>
              <a:t>El </a:t>
            </a:r>
            <a:r>
              <a:rPr sz="2000" spc="-10" dirty="0">
                <a:latin typeface="Carlito"/>
                <a:cs typeface="Carlito"/>
              </a:rPr>
              <a:t>agente </a:t>
            </a:r>
            <a:r>
              <a:rPr sz="2000" dirty="0">
                <a:latin typeface="Carlito"/>
                <a:cs typeface="Carlito"/>
              </a:rPr>
              <a:t>puede o </a:t>
            </a:r>
            <a:r>
              <a:rPr sz="2000" spc="-5" dirty="0">
                <a:latin typeface="Carlito"/>
                <a:cs typeface="Carlito"/>
              </a:rPr>
              <a:t>no  </a:t>
            </a:r>
            <a:r>
              <a:rPr sz="2000" spc="-10" dirty="0">
                <a:latin typeface="Carlito"/>
                <a:cs typeface="Carlito"/>
              </a:rPr>
              <a:t>desarrollarse </a:t>
            </a:r>
            <a:r>
              <a:rPr sz="2000" spc="-15" dirty="0">
                <a:latin typeface="Carlito"/>
                <a:cs typeface="Carlito"/>
              </a:rPr>
              <a:t>y/o  </a:t>
            </a:r>
            <a:r>
              <a:rPr sz="2000" spc="-10" dirty="0">
                <a:latin typeface="Carlito"/>
                <a:cs typeface="Carlito"/>
              </a:rPr>
              <a:t>multiplicarse dentro </a:t>
            </a:r>
            <a:r>
              <a:rPr sz="2000" spc="-5" dirty="0">
                <a:latin typeface="Carlito"/>
                <a:cs typeface="Carlito"/>
              </a:rPr>
              <a:t>del  </a:t>
            </a:r>
            <a:r>
              <a:rPr sz="2000" spc="-10" dirty="0">
                <a:latin typeface="Carlito"/>
                <a:cs typeface="Carlito"/>
              </a:rPr>
              <a:t>vector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549042"/>
            <a:ext cx="8188960" cy="322203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5" dirty="0">
                <a:latin typeface="Carlito"/>
                <a:cs typeface="Carlito"/>
              </a:rPr>
              <a:t>3</a:t>
            </a:r>
            <a:r>
              <a:rPr sz="2400" b="1" spc="-5" dirty="0">
                <a:latin typeface="Carlito"/>
                <a:cs typeface="Carlito"/>
              </a:rPr>
              <a:t>. A </a:t>
            </a:r>
            <a:r>
              <a:rPr sz="2400" b="1" spc="-25" dirty="0">
                <a:latin typeface="Carlito"/>
                <a:cs typeface="Carlito"/>
              </a:rPr>
              <a:t>través </a:t>
            </a:r>
            <a:r>
              <a:rPr sz="2400" b="1" spc="-5" dirty="0">
                <a:latin typeface="Carlito"/>
                <a:cs typeface="Carlito"/>
              </a:rPr>
              <a:t>del</a:t>
            </a:r>
            <a:r>
              <a:rPr sz="2400" b="1" spc="65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aire: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400" spc="-5" dirty="0">
                <a:latin typeface="Carlito"/>
                <a:cs typeface="Carlito"/>
              </a:rPr>
              <a:t>Diseminación de </a:t>
            </a:r>
            <a:r>
              <a:rPr sz="2400" spc="-10" dirty="0">
                <a:latin typeface="Carlito"/>
                <a:cs typeface="Carlito"/>
              </a:rPr>
              <a:t>aerosoles microbianos transportados hacia</a:t>
            </a:r>
            <a:r>
              <a:rPr sz="2400" spc="4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una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Carlito"/>
                <a:cs typeface="Carlito"/>
              </a:rPr>
              <a:t>puerta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entada </a:t>
            </a:r>
            <a:r>
              <a:rPr sz="2400" spc="-10" dirty="0">
                <a:latin typeface="Carlito"/>
                <a:cs typeface="Carlito"/>
              </a:rPr>
              <a:t>apropiada (vía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respiratoria).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15" dirty="0">
                <a:latin typeface="Carlito"/>
                <a:cs typeface="Carlito"/>
              </a:rPr>
              <a:t>Estas </a:t>
            </a:r>
            <a:r>
              <a:rPr sz="2400" spc="-10" dirty="0">
                <a:latin typeface="Carlito"/>
                <a:cs typeface="Carlito"/>
              </a:rPr>
              <a:t>partículas pueden permanecer suspendidas </a:t>
            </a:r>
            <a:r>
              <a:rPr sz="2400" spc="-5" dirty="0">
                <a:latin typeface="Carlito"/>
                <a:cs typeface="Carlito"/>
              </a:rPr>
              <a:t>en el </a:t>
            </a:r>
            <a:r>
              <a:rPr sz="2400" spc="-10" dirty="0">
                <a:latin typeface="Carlito"/>
                <a:cs typeface="Carlito"/>
              </a:rPr>
              <a:t>aire  </a:t>
            </a:r>
            <a:r>
              <a:rPr sz="2400" spc="-15" dirty="0">
                <a:latin typeface="Carlito"/>
                <a:cs typeface="Carlito"/>
              </a:rPr>
              <a:t>(largos </a:t>
            </a:r>
            <a:r>
              <a:rPr sz="2400" spc="-10" dirty="0">
                <a:latin typeface="Carlito"/>
                <a:cs typeface="Carlito"/>
              </a:rPr>
              <a:t>periodos </a:t>
            </a:r>
            <a:r>
              <a:rPr sz="2400" spc="-5" dirty="0">
                <a:latin typeface="Carlito"/>
                <a:cs typeface="Carlito"/>
              </a:rPr>
              <a:t>de tiempo </a:t>
            </a:r>
            <a:r>
              <a:rPr sz="2400" spc="-10" dirty="0">
                <a:latin typeface="Carlito"/>
                <a:cs typeface="Carlito"/>
              </a:rPr>
              <a:t>manteniendo </a:t>
            </a:r>
            <a:r>
              <a:rPr sz="2400" spc="-5" dirty="0">
                <a:latin typeface="Carlito"/>
                <a:cs typeface="Carlito"/>
              </a:rPr>
              <a:t>su </a:t>
            </a:r>
            <a:r>
              <a:rPr sz="2400" spc="-10" dirty="0">
                <a:latin typeface="Carlito"/>
                <a:cs typeface="Carlito"/>
              </a:rPr>
              <a:t>infectividad </a:t>
            </a:r>
            <a:r>
              <a:rPr sz="2400" spc="-5" dirty="0">
                <a:latin typeface="Carlito"/>
                <a:cs typeface="Carlito"/>
              </a:rPr>
              <a:t>y  virulencia). </a:t>
            </a:r>
            <a:r>
              <a:rPr sz="2400" spc="-10" dirty="0">
                <a:latin typeface="Carlito"/>
                <a:cs typeface="Carlito"/>
              </a:rPr>
              <a:t>Las partículas </a:t>
            </a:r>
            <a:r>
              <a:rPr sz="2400" spc="-5" dirty="0">
                <a:latin typeface="Carlito"/>
                <a:cs typeface="Carlito"/>
              </a:rPr>
              <a:t>más </a:t>
            </a:r>
            <a:r>
              <a:rPr sz="2400" spc="-10" dirty="0">
                <a:latin typeface="Carlito"/>
                <a:cs typeface="Carlito"/>
              </a:rPr>
              <a:t>grandes </a:t>
            </a:r>
            <a:r>
              <a:rPr sz="2400" spc="-15" dirty="0">
                <a:latin typeface="Carlito"/>
                <a:cs typeface="Carlito"/>
              </a:rPr>
              <a:t>precipitan </a:t>
            </a:r>
            <a:r>
              <a:rPr sz="2400" spc="-10" dirty="0">
                <a:latin typeface="Carlito"/>
                <a:cs typeface="Carlito"/>
              </a:rPr>
              <a:t>dando origen </a:t>
            </a:r>
            <a:r>
              <a:rPr sz="2400" spc="-5" dirty="0">
                <a:latin typeface="Carlito"/>
                <a:cs typeface="Carlito"/>
              </a:rPr>
              <a:t>a  </a:t>
            </a:r>
            <a:r>
              <a:rPr sz="2400" spc="-10" dirty="0">
                <a:latin typeface="Carlito"/>
                <a:cs typeface="Carlito"/>
              </a:rPr>
              <a:t>transmisión directa.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1036" y="838200"/>
            <a:ext cx="67894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_tradnl" sz="4600" spc="-100" dirty="0" smtClean="0">
                <a:latin typeface="Caladea"/>
                <a:cs typeface="Caladea"/>
              </a:rPr>
              <a:t>Actividad</a:t>
            </a:r>
            <a:r>
              <a:rPr sz="4600" b="0" spc="-100" dirty="0" smtClean="0">
                <a:latin typeface="Caladea"/>
                <a:cs typeface="Caladea"/>
              </a:rPr>
              <a:t>:</a:t>
            </a:r>
            <a:r>
              <a:rPr lang="es-ES_tradnl" sz="4600" b="0" spc="-100" dirty="0" smtClean="0">
                <a:latin typeface="Caladea"/>
                <a:cs typeface="Caladea"/>
              </a:rPr>
              <a:t> semana 23/03</a:t>
            </a:r>
            <a:endParaRPr sz="4600" dirty="0">
              <a:latin typeface="Caladea"/>
              <a:cs typeface="Calad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2286000"/>
            <a:ext cx="7246620" cy="3110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El </a:t>
            </a:r>
            <a:r>
              <a:rPr sz="2200" spc="-15" dirty="0">
                <a:latin typeface="Carlito"/>
                <a:cs typeface="Carlito"/>
              </a:rPr>
              <a:t>hábitat natural </a:t>
            </a:r>
            <a:r>
              <a:rPr sz="2200" spc="-5" dirty="0">
                <a:latin typeface="Carlito"/>
                <a:cs typeface="Carlito"/>
              </a:rPr>
              <a:t>en el cual un </a:t>
            </a:r>
            <a:r>
              <a:rPr sz="2200" spc="-20" dirty="0">
                <a:latin typeface="Carlito"/>
                <a:cs typeface="Carlito"/>
              </a:rPr>
              <a:t>agente </a:t>
            </a:r>
            <a:r>
              <a:rPr sz="2200" spc="-10" dirty="0">
                <a:latin typeface="Carlito"/>
                <a:cs typeface="Carlito"/>
              </a:rPr>
              <a:t>infeccioso vive, crece </a:t>
            </a:r>
            <a:r>
              <a:rPr sz="2200" spc="-5" dirty="0">
                <a:latin typeface="Carlito"/>
                <a:cs typeface="Carlito"/>
              </a:rPr>
              <a:t>y</a:t>
            </a:r>
            <a:r>
              <a:rPr sz="2200" spc="1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se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multiplica </a:t>
            </a:r>
            <a:r>
              <a:rPr sz="2200" dirty="0">
                <a:latin typeface="Carlito"/>
                <a:cs typeface="Carlito"/>
              </a:rPr>
              <a:t>se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denomina: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Carlito"/>
              <a:cs typeface="Carlito"/>
            </a:endParaRPr>
          </a:p>
          <a:p>
            <a:pPr marL="292735" indent="-280670">
              <a:lnSpc>
                <a:spcPct val="100000"/>
              </a:lnSpc>
              <a:buAutoNum type="alphaLcParenR"/>
              <a:tabLst>
                <a:tab pos="293370" algn="l"/>
              </a:tabLst>
            </a:pPr>
            <a:r>
              <a:rPr sz="2200" spc="-20" dirty="0">
                <a:latin typeface="Carlito"/>
                <a:cs typeface="Carlito"/>
              </a:rPr>
              <a:t>Vehículo</a:t>
            </a:r>
            <a:endParaRPr sz="2200" dirty="0">
              <a:latin typeface="Carlito"/>
              <a:cs typeface="Carlito"/>
            </a:endParaRPr>
          </a:p>
          <a:p>
            <a:pPr marL="306070" indent="-294005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06705" algn="l"/>
              </a:tabLst>
            </a:pPr>
            <a:r>
              <a:rPr sz="2200" spc="-10" dirty="0">
                <a:latin typeface="Carlito"/>
                <a:cs typeface="Carlito"/>
              </a:rPr>
              <a:t>Reservorio</a:t>
            </a:r>
            <a:endParaRPr sz="2200" dirty="0">
              <a:latin typeface="Carlito"/>
              <a:cs typeface="Carlito"/>
            </a:endParaRPr>
          </a:p>
          <a:p>
            <a:pPr marL="277495" indent="-26543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278130" algn="l"/>
              </a:tabLst>
            </a:pPr>
            <a:r>
              <a:rPr sz="2200" spc="-10" dirty="0">
                <a:latin typeface="Carlito"/>
                <a:cs typeface="Carlito"/>
              </a:rPr>
              <a:t>Huésped</a:t>
            </a:r>
            <a:endParaRPr sz="2200" dirty="0">
              <a:latin typeface="Carlito"/>
              <a:cs typeface="Carlito"/>
            </a:endParaRPr>
          </a:p>
          <a:p>
            <a:pPr marL="306070" indent="-294005">
              <a:lnSpc>
                <a:spcPct val="100000"/>
              </a:lnSpc>
              <a:spcBef>
                <a:spcPts val="525"/>
              </a:spcBef>
              <a:buAutoNum type="alphaLcParenR"/>
              <a:tabLst>
                <a:tab pos="306705" algn="l"/>
              </a:tabLst>
            </a:pPr>
            <a:r>
              <a:rPr sz="2200" spc="-15" dirty="0">
                <a:latin typeface="Carlito"/>
                <a:cs typeface="Carlito"/>
              </a:rPr>
              <a:t>Fuente </a:t>
            </a:r>
            <a:r>
              <a:rPr sz="2200" spc="-5" dirty="0">
                <a:latin typeface="Carlito"/>
                <a:cs typeface="Carlito"/>
              </a:rPr>
              <a:t>de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infección</a:t>
            </a:r>
            <a:endParaRPr sz="2200" dirty="0">
              <a:latin typeface="Carlito"/>
              <a:cs typeface="Carlito"/>
            </a:endParaRPr>
          </a:p>
          <a:p>
            <a:pPr marL="300355" indent="-28829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00990" algn="l"/>
              </a:tabLst>
            </a:pPr>
            <a:r>
              <a:rPr sz="2200" spc="-30" dirty="0">
                <a:latin typeface="Carlito"/>
                <a:cs typeface="Carlito"/>
              </a:rPr>
              <a:t>Vector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828800"/>
            <a:ext cx="7246620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El </a:t>
            </a:r>
            <a:r>
              <a:rPr sz="2200" spc="-15" dirty="0">
                <a:latin typeface="Carlito"/>
                <a:cs typeface="Carlito"/>
              </a:rPr>
              <a:t>hábitat natural </a:t>
            </a:r>
            <a:r>
              <a:rPr sz="2200" spc="-5" dirty="0">
                <a:latin typeface="Carlito"/>
                <a:cs typeface="Carlito"/>
              </a:rPr>
              <a:t>en el cual un </a:t>
            </a:r>
            <a:r>
              <a:rPr sz="2200" spc="-20" dirty="0">
                <a:latin typeface="Carlito"/>
                <a:cs typeface="Carlito"/>
              </a:rPr>
              <a:t>agente </a:t>
            </a:r>
            <a:r>
              <a:rPr sz="2200" spc="-10" dirty="0">
                <a:latin typeface="Carlito"/>
                <a:cs typeface="Carlito"/>
              </a:rPr>
              <a:t>infeccioso vive, crece </a:t>
            </a:r>
            <a:r>
              <a:rPr sz="2200" spc="-5" dirty="0">
                <a:latin typeface="Carlito"/>
                <a:cs typeface="Carlito"/>
              </a:rPr>
              <a:t>y</a:t>
            </a:r>
            <a:r>
              <a:rPr sz="2200" spc="1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se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multiplica </a:t>
            </a:r>
            <a:r>
              <a:rPr sz="2200" dirty="0">
                <a:latin typeface="Carlito"/>
                <a:cs typeface="Carlito"/>
              </a:rPr>
              <a:t>se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denomina:</a:t>
            </a:r>
            <a:endParaRPr sz="2200" dirty="0">
              <a:latin typeface="Carlito"/>
              <a:cs typeface="Carlito"/>
            </a:endParaRPr>
          </a:p>
          <a:p>
            <a:pPr marL="293370" indent="-281305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294005" algn="l"/>
              </a:tabLst>
            </a:pPr>
            <a:r>
              <a:rPr sz="2200" spc="-20" dirty="0">
                <a:latin typeface="Carlito"/>
                <a:cs typeface="Carlito"/>
              </a:rPr>
              <a:t>Vehículo</a:t>
            </a:r>
            <a:endParaRPr sz="2200" dirty="0">
              <a:latin typeface="Carlito"/>
              <a:cs typeface="Carlito"/>
            </a:endParaRPr>
          </a:p>
          <a:p>
            <a:pPr marL="312420" indent="-300355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13055" algn="l"/>
              </a:tabLst>
            </a:pPr>
            <a:r>
              <a:rPr sz="2200" b="1" spc="-10" dirty="0">
                <a:latin typeface="Carlito"/>
                <a:cs typeface="Carlito"/>
              </a:rPr>
              <a:t>Reservorio</a:t>
            </a:r>
            <a:endParaRPr sz="2200" dirty="0">
              <a:latin typeface="Carlito"/>
              <a:cs typeface="Carlito"/>
            </a:endParaRPr>
          </a:p>
          <a:p>
            <a:pPr marL="277495" indent="-265430">
              <a:lnSpc>
                <a:spcPct val="100000"/>
              </a:lnSpc>
              <a:spcBef>
                <a:spcPts val="525"/>
              </a:spcBef>
              <a:buAutoNum type="alphaLcParenR"/>
              <a:tabLst>
                <a:tab pos="278130" algn="l"/>
              </a:tabLst>
            </a:pPr>
            <a:r>
              <a:rPr sz="2200" spc="-10" dirty="0">
                <a:latin typeface="Carlito"/>
                <a:cs typeface="Carlito"/>
              </a:rPr>
              <a:t>Huésped</a:t>
            </a:r>
            <a:endParaRPr sz="2200" dirty="0">
              <a:latin typeface="Carlito"/>
              <a:cs typeface="Carlito"/>
            </a:endParaRPr>
          </a:p>
          <a:p>
            <a:pPr marL="306070" indent="-294005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06705" algn="l"/>
              </a:tabLst>
            </a:pPr>
            <a:r>
              <a:rPr sz="2200" spc="-15" dirty="0">
                <a:latin typeface="Carlito"/>
                <a:cs typeface="Carlito"/>
              </a:rPr>
              <a:t>Fuente </a:t>
            </a:r>
            <a:r>
              <a:rPr sz="2200" spc="-5" dirty="0">
                <a:latin typeface="Carlito"/>
                <a:cs typeface="Carlito"/>
              </a:rPr>
              <a:t>de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infección</a:t>
            </a:r>
            <a:endParaRPr sz="2200" dirty="0">
              <a:latin typeface="Carlito"/>
              <a:cs typeface="Carlito"/>
            </a:endParaRPr>
          </a:p>
          <a:p>
            <a:pPr marL="300355" indent="-28829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300990" algn="l"/>
              </a:tabLst>
            </a:pPr>
            <a:r>
              <a:rPr sz="2200" spc="-30" dirty="0">
                <a:latin typeface="Carlito"/>
                <a:cs typeface="Carlito"/>
              </a:rPr>
              <a:t>Vector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Investigue: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Situación epidemiológica de covid-19 en relación</a:t>
            </a:r>
          </a:p>
          <a:p>
            <a:r>
              <a:rPr lang="es-ES_tradnl" dirty="0" smtClean="0"/>
              <a:t>Grupos de riesgo</a:t>
            </a:r>
          </a:p>
          <a:p>
            <a:r>
              <a:rPr lang="es-ES_tradnl" dirty="0" smtClean="0"/>
              <a:t>Porcentaje de pacientes que se han recuperado</a:t>
            </a:r>
          </a:p>
          <a:p>
            <a:r>
              <a:rPr lang="es-ES_tradnl" dirty="0" smtClean="0"/>
              <a:t>Revise estadísticas de la OPS en relación a la situación Latinoamérica</a:t>
            </a:r>
          </a:p>
          <a:p>
            <a:r>
              <a:rPr lang="es-ES_tradnl" dirty="0" smtClean="0"/>
              <a:t>Consultas:</a:t>
            </a:r>
          </a:p>
          <a:p>
            <a:r>
              <a:rPr lang="es-ES_tradnl" dirty="0" smtClean="0"/>
              <a:t>Correo</a:t>
            </a:r>
            <a:r>
              <a:rPr lang="es-ES_tradnl" smtClean="0"/>
              <a:t>: profe.patricia.pacheco@gmail.com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365183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2583" y="609600"/>
            <a:ext cx="278638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0" spc="-105" dirty="0">
                <a:latin typeface="Caladea"/>
                <a:cs typeface="Caladea"/>
              </a:rPr>
              <a:t>Bibliografía</a:t>
            </a:r>
            <a:endParaRPr sz="4600" dirty="0">
              <a:latin typeface="Caladea"/>
              <a:cs typeface="Calad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2581782"/>
            <a:ext cx="765556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Modulo de Principios de Epidemiología </a:t>
            </a:r>
            <a:r>
              <a:rPr sz="2400" spc="-20" dirty="0">
                <a:latin typeface="Carlito"/>
                <a:cs typeface="Carlito"/>
              </a:rPr>
              <a:t>para </a:t>
            </a:r>
            <a:r>
              <a:rPr sz="2400" spc="-5" dirty="0">
                <a:latin typeface="Carlito"/>
                <a:cs typeface="Carlito"/>
              </a:rPr>
              <a:t>el </a:t>
            </a:r>
            <a:r>
              <a:rPr sz="2400" spc="-15" dirty="0">
                <a:latin typeface="Carlito"/>
                <a:cs typeface="Carlito"/>
              </a:rPr>
              <a:t>control </a:t>
            </a:r>
            <a:r>
              <a:rPr sz="2400" spc="-10" dirty="0">
                <a:latin typeface="Carlito"/>
                <a:cs typeface="Carlito"/>
              </a:rPr>
              <a:t>de  enfermedades (MOPECE). </a:t>
            </a:r>
            <a:r>
              <a:rPr sz="2400" spc="-5" dirty="0">
                <a:latin typeface="Carlito"/>
                <a:cs typeface="Carlito"/>
              </a:rPr>
              <a:t>2ª edición . </a:t>
            </a:r>
            <a:r>
              <a:rPr sz="2400" spc="-15" dirty="0">
                <a:latin typeface="Carlito"/>
                <a:cs typeface="Carlito"/>
              </a:rPr>
              <a:t>Organización  </a:t>
            </a:r>
            <a:r>
              <a:rPr sz="2400" spc="-10" dirty="0">
                <a:latin typeface="Carlito"/>
                <a:cs typeface="Carlito"/>
              </a:rPr>
              <a:t>Panamericana </a:t>
            </a:r>
            <a:r>
              <a:rPr sz="2400" spc="-5" dirty="0">
                <a:latin typeface="Carlito"/>
                <a:cs typeface="Carlito"/>
              </a:rPr>
              <a:t>de la Salud (OPS), 2011.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762000"/>
            <a:ext cx="8470900" cy="3089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No </a:t>
            </a:r>
            <a:r>
              <a:rPr sz="2400" spc="-20" dirty="0">
                <a:latin typeface="Carlito"/>
                <a:cs typeface="Carlito"/>
              </a:rPr>
              <a:t>existe </a:t>
            </a:r>
            <a:r>
              <a:rPr sz="2400" spc="-5" dirty="0">
                <a:latin typeface="Carlito"/>
                <a:cs typeface="Carlito"/>
              </a:rPr>
              <a:t>un límite </a:t>
            </a:r>
            <a:r>
              <a:rPr sz="2400" spc="-10" dirty="0">
                <a:latin typeface="Carlito"/>
                <a:cs typeface="Carlito"/>
              </a:rPr>
              <a:t>preciso </a:t>
            </a:r>
            <a:r>
              <a:rPr sz="2400" spc="-15" dirty="0">
                <a:latin typeface="Carlito"/>
                <a:cs typeface="Carlito"/>
              </a:rPr>
              <a:t>entre </a:t>
            </a:r>
            <a:r>
              <a:rPr sz="2400" spc="-10" dirty="0">
                <a:latin typeface="Carlito"/>
                <a:cs typeface="Carlito"/>
              </a:rPr>
              <a:t>Salud </a:t>
            </a:r>
            <a:r>
              <a:rPr sz="2400" spc="-5" dirty="0">
                <a:latin typeface="Carlito"/>
                <a:cs typeface="Carlito"/>
              </a:rPr>
              <a:t>y </a:t>
            </a:r>
            <a:r>
              <a:rPr sz="2400" spc="-10" dirty="0">
                <a:latin typeface="Carlito"/>
                <a:cs typeface="Carlito"/>
              </a:rPr>
              <a:t>enfermedad </a:t>
            </a:r>
            <a:r>
              <a:rPr sz="2400" spc="-15" dirty="0">
                <a:latin typeface="Carlito"/>
                <a:cs typeface="Carlito"/>
              </a:rPr>
              <a:t>,ya </a:t>
            </a:r>
            <a:r>
              <a:rPr sz="2400" spc="-5" dirty="0">
                <a:latin typeface="Carlito"/>
                <a:cs typeface="Carlito"/>
              </a:rPr>
              <a:t>que  </a:t>
            </a:r>
            <a:r>
              <a:rPr sz="2400" spc="-10" dirty="0">
                <a:latin typeface="Carlito"/>
                <a:cs typeface="Carlito"/>
              </a:rPr>
              <a:t>ciertos </a:t>
            </a:r>
            <a:r>
              <a:rPr sz="2400" spc="-15" dirty="0">
                <a:latin typeface="Carlito"/>
                <a:cs typeface="Carlito"/>
              </a:rPr>
              <a:t>eventos </a:t>
            </a:r>
            <a:r>
              <a:rPr sz="2400" spc="-5" dirty="0">
                <a:latin typeface="Carlito"/>
                <a:cs typeface="Carlito"/>
              </a:rPr>
              <a:t>fisiológicos o </a:t>
            </a:r>
            <a:r>
              <a:rPr sz="2400" spc="-10" dirty="0">
                <a:latin typeface="Carlito"/>
                <a:cs typeface="Carlito"/>
              </a:rPr>
              <a:t>patológicos suceden silenciosamente  </a:t>
            </a:r>
            <a:r>
              <a:rPr sz="2400" spc="-20" dirty="0">
                <a:latin typeface="Carlito"/>
                <a:cs typeface="Carlito"/>
              </a:rPr>
              <a:t>durante </a:t>
            </a:r>
            <a:r>
              <a:rPr sz="2400" spc="-5" dirty="0">
                <a:latin typeface="Carlito"/>
                <a:cs typeface="Carlito"/>
              </a:rPr>
              <a:t>periodos de </a:t>
            </a:r>
            <a:r>
              <a:rPr sz="2400" spc="-10" dirty="0">
                <a:latin typeface="Carlito"/>
                <a:cs typeface="Carlito"/>
              </a:rPr>
              <a:t>latencia </a:t>
            </a:r>
            <a:r>
              <a:rPr sz="2400" spc="-5" dirty="0">
                <a:latin typeface="Carlito"/>
                <a:cs typeface="Carlito"/>
              </a:rPr>
              <a:t>más o menos </a:t>
            </a:r>
            <a:r>
              <a:rPr sz="2400" spc="-15" dirty="0">
                <a:latin typeface="Carlito"/>
                <a:cs typeface="Carlito"/>
              </a:rPr>
              <a:t>prolongados </a:t>
            </a:r>
            <a:r>
              <a:rPr sz="2400" spc="-20" dirty="0">
                <a:latin typeface="Carlito"/>
                <a:cs typeface="Carlito"/>
              </a:rPr>
              <a:t>durante </a:t>
            </a:r>
            <a:r>
              <a:rPr sz="2400" dirty="0">
                <a:latin typeface="Carlito"/>
                <a:cs typeface="Carlito"/>
              </a:rPr>
              <a:t>los  </a:t>
            </a:r>
            <a:r>
              <a:rPr sz="2400" spc="-10" dirty="0">
                <a:latin typeface="Carlito"/>
                <a:cs typeface="Carlito"/>
              </a:rPr>
              <a:t>que </a:t>
            </a:r>
            <a:r>
              <a:rPr sz="2400" spc="-5" dirty="0">
                <a:latin typeface="Carlito"/>
                <a:cs typeface="Carlito"/>
              </a:rPr>
              <a:t>el ser </a:t>
            </a:r>
            <a:r>
              <a:rPr sz="2400" spc="-10" dirty="0">
                <a:latin typeface="Carlito"/>
                <a:cs typeface="Carlito"/>
              </a:rPr>
              <a:t>humano puede funcionar</a:t>
            </a:r>
            <a:r>
              <a:rPr sz="2400" spc="75" dirty="0">
                <a:latin typeface="Carlito"/>
                <a:cs typeface="Carlito"/>
              </a:rPr>
              <a:t> </a:t>
            </a:r>
            <a:r>
              <a:rPr sz="2400" spc="-70" dirty="0">
                <a:latin typeface="Arial"/>
                <a:cs typeface="Arial"/>
              </a:rPr>
              <a:t>“saludablemente”</a:t>
            </a:r>
            <a:r>
              <a:rPr sz="2400" spc="-70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32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spcBef>
                <a:spcPts val="5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Solo</a:t>
            </a:r>
            <a:r>
              <a:rPr sz="2400" spc="1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con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fines</a:t>
            </a:r>
            <a:r>
              <a:rPr sz="2400" spc="1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prácticos</a:t>
            </a:r>
            <a:r>
              <a:rPr sz="2400" spc="1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se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encasilla</a:t>
            </a:r>
            <a:r>
              <a:rPr sz="2400" spc="114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spc="1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personas</a:t>
            </a:r>
            <a:r>
              <a:rPr sz="2400" spc="1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sanas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y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otros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como</a:t>
            </a:r>
            <a:endParaRPr sz="24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400" spc="-15" dirty="0">
                <a:latin typeface="Carlito"/>
                <a:cs typeface="Carlito"/>
              </a:rPr>
              <a:t>enfermos.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16710"/>
            <a:ext cx="7807960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  <a:tab pos="1205230" algn="l"/>
                <a:tab pos="4257675" algn="l"/>
              </a:tabLst>
            </a:pPr>
            <a:r>
              <a:rPr sz="2400" spc="-55" dirty="0">
                <a:latin typeface="Carlito"/>
                <a:cs typeface="Carlito"/>
              </a:rPr>
              <a:t>Toda </a:t>
            </a:r>
            <a:r>
              <a:rPr sz="2400" spc="-5" dirty="0">
                <a:latin typeface="Carlito"/>
                <a:cs typeface="Carlito"/>
              </a:rPr>
              <a:t>la </a:t>
            </a:r>
            <a:r>
              <a:rPr sz="2400" spc="-15" dirty="0">
                <a:latin typeface="Carlito"/>
                <a:cs typeface="Carlito"/>
              </a:rPr>
              <a:t>red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interacciones </a:t>
            </a:r>
            <a:r>
              <a:rPr sz="2400" spc="-10" dirty="0">
                <a:latin typeface="Carlito"/>
                <a:cs typeface="Carlito"/>
              </a:rPr>
              <a:t>ecológicas </a:t>
            </a:r>
            <a:r>
              <a:rPr sz="2400" spc="-5" dirty="0">
                <a:latin typeface="Carlito"/>
                <a:cs typeface="Carlito"/>
              </a:rPr>
              <a:t>y </a:t>
            </a:r>
            <a:r>
              <a:rPr sz="2400" spc="-10" dirty="0">
                <a:latin typeface="Carlito"/>
                <a:cs typeface="Carlito"/>
              </a:rPr>
              <a:t>humanas que  </a:t>
            </a:r>
            <a:r>
              <a:rPr sz="2400" spc="-15" dirty="0">
                <a:latin typeface="Carlito"/>
                <a:cs typeface="Carlito"/>
              </a:rPr>
              <a:t>concluyen con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las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manifestaciones	clínicas, </a:t>
            </a:r>
            <a:r>
              <a:rPr sz="2400" spc="-5" dirty="0">
                <a:latin typeface="Carlito"/>
                <a:cs typeface="Carlito"/>
              </a:rPr>
              <a:t>incapacidad o  </a:t>
            </a:r>
            <a:r>
              <a:rPr sz="2400" spc="-10" dirty="0">
                <a:latin typeface="Carlito"/>
                <a:cs typeface="Carlito"/>
              </a:rPr>
              <a:t>muerte	</a:t>
            </a:r>
            <a:r>
              <a:rPr sz="2400" spc="-5" dirty="0">
                <a:latin typeface="Carlito"/>
                <a:cs typeface="Carlito"/>
              </a:rPr>
              <a:t>es lo </a:t>
            </a:r>
            <a:r>
              <a:rPr sz="2400" spc="-10" dirty="0">
                <a:latin typeface="Carlito"/>
                <a:cs typeface="Carlito"/>
              </a:rPr>
              <a:t>que </a:t>
            </a:r>
            <a:r>
              <a:rPr sz="2400" dirty="0">
                <a:latin typeface="Carlito"/>
                <a:cs typeface="Carlito"/>
              </a:rPr>
              <a:t>se </a:t>
            </a:r>
            <a:r>
              <a:rPr sz="2400" spc="-10" dirty="0">
                <a:latin typeface="Carlito"/>
                <a:cs typeface="Carlito"/>
              </a:rPr>
              <a:t>conoce como </a:t>
            </a:r>
            <a:r>
              <a:rPr sz="2400" b="1" spc="-15" dirty="0">
                <a:latin typeface="Carlito"/>
                <a:cs typeface="Carlito"/>
              </a:rPr>
              <a:t>HISTORIA </a:t>
            </a:r>
            <a:r>
              <a:rPr sz="2400" b="1" spc="-30" dirty="0">
                <a:latin typeface="Carlito"/>
                <a:cs typeface="Carlito"/>
              </a:rPr>
              <a:t>NATURAL </a:t>
            </a:r>
            <a:r>
              <a:rPr sz="2400" b="1" spc="-5" dirty="0">
                <a:latin typeface="Carlito"/>
                <a:cs typeface="Carlito"/>
              </a:rPr>
              <a:t>DE LA  </a:t>
            </a:r>
            <a:r>
              <a:rPr sz="2400" b="1" spc="-10" dirty="0">
                <a:latin typeface="Carlito"/>
                <a:cs typeface="Carlito"/>
              </a:rPr>
              <a:t>ENFERMEDAD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133600"/>
            <a:ext cx="5738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85" dirty="0">
                <a:latin typeface="Caladea"/>
                <a:cs typeface="Caladea"/>
              </a:rPr>
              <a:t>PERIODO</a:t>
            </a:r>
            <a:r>
              <a:rPr b="0" spc="-270" dirty="0">
                <a:latin typeface="Caladea"/>
                <a:cs typeface="Caladea"/>
              </a:rPr>
              <a:t> </a:t>
            </a:r>
            <a:r>
              <a:rPr b="0" spc="-140" dirty="0">
                <a:latin typeface="Caladea"/>
                <a:cs typeface="Caladea"/>
              </a:rPr>
              <a:t>PREPATOGENICO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25194"/>
            <a:ext cx="8318500" cy="41363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En </a:t>
            </a:r>
            <a:r>
              <a:rPr sz="2800" spc="-15" dirty="0">
                <a:latin typeface="Carlito"/>
                <a:cs typeface="Carlito"/>
              </a:rPr>
              <a:t>esta etapa </a:t>
            </a:r>
            <a:r>
              <a:rPr sz="2800" spc="-5" dirty="0">
                <a:latin typeface="Carlito"/>
                <a:cs typeface="Carlito"/>
              </a:rPr>
              <a:t>de la </a:t>
            </a:r>
            <a:r>
              <a:rPr sz="2800" spc="-10" dirty="0">
                <a:latin typeface="Carlito"/>
                <a:cs typeface="Carlito"/>
              </a:rPr>
              <a:t>historia </a:t>
            </a:r>
            <a:r>
              <a:rPr sz="2800" spc="-15" dirty="0">
                <a:latin typeface="Carlito"/>
                <a:cs typeface="Carlito"/>
              </a:rPr>
              <a:t>natural, </a:t>
            </a:r>
            <a:r>
              <a:rPr sz="2800" b="1" spc="-5" dirty="0">
                <a:latin typeface="Carlito"/>
                <a:cs typeface="Carlito"/>
              </a:rPr>
              <a:t>la </a:t>
            </a:r>
            <a:r>
              <a:rPr sz="2800" b="1" spc="-10" dirty="0">
                <a:latin typeface="Carlito"/>
                <a:cs typeface="Carlito"/>
              </a:rPr>
              <a:t>enfermedad aún </a:t>
            </a:r>
            <a:r>
              <a:rPr sz="2800" b="1" dirty="0">
                <a:latin typeface="Carlito"/>
                <a:cs typeface="Carlito"/>
              </a:rPr>
              <a:t>no </a:t>
            </a:r>
            <a:r>
              <a:rPr sz="2800" b="1" spc="-5" dirty="0">
                <a:latin typeface="Carlito"/>
                <a:cs typeface="Carlito"/>
              </a:rPr>
              <a:t>se </a:t>
            </a:r>
            <a:r>
              <a:rPr sz="2800" b="1" dirty="0">
                <a:latin typeface="Carlito"/>
                <a:cs typeface="Carlito"/>
              </a:rPr>
              <a:t>ha  </a:t>
            </a:r>
            <a:r>
              <a:rPr sz="2800" b="1" spc="-10" dirty="0">
                <a:latin typeface="Carlito"/>
                <a:cs typeface="Carlito"/>
              </a:rPr>
              <a:t>desarrollado como </a:t>
            </a:r>
            <a:r>
              <a:rPr sz="2800" b="1" spc="-15" dirty="0">
                <a:latin typeface="Carlito"/>
                <a:cs typeface="Carlito"/>
              </a:rPr>
              <a:t>tal</a:t>
            </a:r>
            <a:r>
              <a:rPr sz="2800" b="1" spc="9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.</a:t>
            </a:r>
            <a:endParaRPr sz="28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3600" dirty="0">
              <a:latin typeface="Carlito"/>
              <a:cs typeface="Carlito"/>
            </a:endParaRPr>
          </a:p>
          <a:p>
            <a:pPr marL="24130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300" algn="l"/>
                <a:tab pos="241935" algn="l"/>
                <a:tab pos="3449320" algn="l"/>
              </a:tabLst>
            </a:pPr>
            <a:r>
              <a:rPr sz="2800" spc="-10" dirty="0">
                <a:latin typeface="Carlito"/>
                <a:cs typeface="Carlito"/>
              </a:rPr>
              <a:t>Las células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tejidos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aún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no	</a:t>
            </a:r>
            <a:r>
              <a:rPr sz="2800" spc="-10" dirty="0">
                <a:latin typeface="Carlito"/>
                <a:cs typeface="Carlito"/>
              </a:rPr>
              <a:t>han sido </a:t>
            </a:r>
            <a:r>
              <a:rPr sz="2800" spc="-15" dirty="0">
                <a:latin typeface="Carlito"/>
                <a:cs typeface="Carlito"/>
              </a:rPr>
              <a:t>involucrado </a:t>
            </a:r>
            <a:r>
              <a:rPr sz="2800" spc="-5" dirty="0">
                <a:latin typeface="Carlito"/>
                <a:cs typeface="Carlito"/>
              </a:rPr>
              <a:t>en el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proceso.</a:t>
            </a:r>
            <a:endParaRPr sz="28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Arial"/>
              <a:buChar char="•"/>
            </a:pPr>
            <a:endParaRPr sz="3600" dirty="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100000"/>
              </a:lnSpc>
              <a:buClr>
                <a:srgbClr val="6E6E74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El hombre como </a:t>
            </a:r>
            <a:r>
              <a:rPr sz="2800" spc="-15" dirty="0">
                <a:latin typeface="Carlito"/>
                <a:cs typeface="Carlito"/>
              </a:rPr>
              <a:t>ente </a:t>
            </a:r>
            <a:r>
              <a:rPr sz="2800" spc="-5" dirty="0">
                <a:latin typeface="Carlito"/>
                <a:cs typeface="Carlito"/>
              </a:rPr>
              <a:t>social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empieza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formar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parte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esta 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historia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natural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al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interrelacionarse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el medio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que </a:t>
            </a:r>
            <a:r>
              <a:rPr sz="2800" spc="-5" dirty="0">
                <a:latin typeface="Carlito"/>
                <a:cs typeface="Carlito"/>
              </a:rPr>
              <a:t>lo </a:t>
            </a:r>
            <a:r>
              <a:rPr sz="2800" spc="-15" dirty="0">
                <a:latin typeface="Carlito"/>
                <a:cs typeface="Carlito"/>
              </a:rPr>
              <a:t>rodea  (agentes </a:t>
            </a:r>
            <a:r>
              <a:rPr sz="2800" spc="-10" dirty="0">
                <a:latin typeface="Carlito"/>
                <a:cs typeface="Carlito"/>
              </a:rPr>
              <a:t>físicos, químicos,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biológicos)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667717"/>
            <a:ext cx="558673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Caladea"/>
                <a:cs typeface="Caladea"/>
              </a:rPr>
              <a:t>3 </a:t>
            </a:r>
            <a:r>
              <a:rPr sz="4000" b="0" spc="-100" dirty="0">
                <a:latin typeface="Caladea"/>
                <a:cs typeface="Caladea"/>
              </a:rPr>
              <a:t>elementos</a:t>
            </a:r>
            <a:r>
              <a:rPr sz="4000" b="0" spc="-455" dirty="0">
                <a:latin typeface="Caladea"/>
                <a:cs typeface="Caladea"/>
              </a:rPr>
              <a:t> </a:t>
            </a:r>
            <a:r>
              <a:rPr sz="4000" b="0" spc="-105" dirty="0">
                <a:latin typeface="Caladea"/>
                <a:cs typeface="Caladea"/>
              </a:rPr>
              <a:t>interactuantes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2951" y="1899324"/>
            <a:ext cx="3694049" cy="1978747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972819" indent="-321310" algn="ctr">
              <a:lnSpc>
                <a:spcPct val="100000"/>
              </a:lnSpc>
              <a:spcBef>
                <a:spcPts val="870"/>
              </a:spcBef>
              <a:buClr>
                <a:srgbClr val="6E6E74"/>
              </a:buClr>
              <a:buSzPct val="96875"/>
              <a:buFont typeface="Wingdings"/>
              <a:buChar char=""/>
              <a:tabLst>
                <a:tab pos="973455" algn="l"/>
              </a:tabLst>
            </a:pPr>
            <a:r>
              <a:rPr sz="3600" spc="-5" dirty="0">
                <a:latin typeface="Carlito"/>
                <a:cs typeface="Carlito"/>
              </a:rPr>
              <a:t>Huésped</a:t>
            </a:r>
            <a:endParaRPr sz="3600" dirty="0">
              <a:latin typeface="Carlito"/>
              <a:cs typeface="Carlito"/>
            </a:endParaRPr>
          </a:p>
          <a:p>
            <a:pPr marL="1116330" lvl="1" indent="-321310" algn="ctr">
              <a:lnSpc>
                <a:spcPct val="100000"/>
              </a:lnSpc>
              <a:spcBef>
                <a:spcPts val="765"/>
              </a:spcBef>
              <a:buClr>
                <a:srgbClr val="6E6E74"/>
              </a:buClr>
              <a:buSzPct val="96875"/>
              <a:buFont typeface="Wingdings"/>
              <a:buChar char=""/>
              <a:tabLst>
                <a:tab pos="1116965" algn="l"/>
              </a:tabLst>
            </a:pPr>
            <a:r>
              <a:rPr sz="3600" spc="-15" dirty="0">
                <a:latin typeface="Carlito"/>
                <a:cs typeface="Carlito"/>
              </a:rPr>
              <a:t>Agente</a:t>
            </a:r>
            <a:endParaRPr sz="3600" dirty="0">
              <a:latin typeface="Carlito"/>
              <a:cs typeface="Carlito"/>
            </a:endParaRPr>
          </a:p>
          <a:p>
            <a:pPr marL="332740" indent="-320675" algn="ctr">
              <a:lnSpc>
                <a:spcPct val="100000"/>
              </a:lnSpc>
              <a:spcBef>
                <a:spcPts val="770"/>
              </a:spcBef>
              <a:buClr>
                <a:srgbClr val="6E6E74"/>
              </a:buClr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sz="3600" dirty="0">
                <a:latin typeface="Carlito"/>
                <a:cs typeface="Carlito"/>
              </a:rPr>
              <a:t>Medio</a:t>
            </a:r>
            <a:r>
              <a:rPr sz="3600" spc="-6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ambiente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5400" y="5222977"/>
            <a:ext cx="77724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arlito"/>
                <a:cs typeface="Carlito"/>
              </a:rPr>
              <a:t>El </a:t>
            </a:r>
            <a:r>
              <a:rPr sz="2800" spc="-10" dirty="0">
                <a:latin typeface="Carlito"/>
                <a:cs typeface="Carlito"/>
              </a:rPr>
              <a:t>proceso </a:t>
            </a:r>
            <a:r>
              <a:rPr sz="2800" spc="-5" dirty="0">
                <a:latin typeface="Carlito"/>
                <a:cs typeface="Carlito"/>
              </a:rPr>
              <a:t>de salud </a:t>
            </a:r>
            <a:r>
              <a:rPr sz="2800" spc="-15" dirty="0">
                <a:latin typeface="Carlito"/>
                <a:cs typeface="Carlito"/>
              </a:rPr>
              <a:t>/enfermedad </a:t>
            </a:r>
            <a:r>
              <a:rPr sz="2800" dirty="0">
                <a:latin typeface="Carlito"/>
                <a:cs typeface="Carlito"/>
              </a:rPr>
              <a:t>en el </a:t>
            </a:r>
            <a:r>
              <a:rPr sz="2800" spc="-10" dirty="0">
                <a:latin typeface="Carlito"/>
                <a:cs typeface="Carlito"/>
              </a:rPr>
              <a:t>hombre </a:t>
            </a:r>
            <a:r>
              <a:rPr sz="2800" spc="-5" dirty="0">
                <a:latin typeface="Carlito"/>
                <a:cs typeface="Carlito"/>
              </a:rPr>
              <a:t>depende de  </a:t>
            </a:r>
            <a:r>
              <a:rPr sz="2800" dirty="0">
                <a:latin typeface="Carlito"/>
                <a:cs typeface="Carlito"/>
              </a:rPr>
              <a:t>las </a:t>
            </a:r>
            <a:r>
              <a:rPr sz="2800" spc="-10" dirty="0">
                <a:latin typeface="Carlito"/>
                <a:cs typeface="Carlito"/>
              </a:rPr>
              <a:t>características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estos </a:t>
            </a:r>
            <a:r>
              <a:rPr sz="2800" dirty="0">
                <a:latin typeface="Carlito"/>
                <a:cs typeface="Carlito"/>
              </a:rPr>
              <a:t>3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elementos.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1346</Words>
  <Application>Microsoft Office PowerPoint</Application>
  <PresentationFormat>Presentación en pantalla (4:3)</PresentationFormat>
  <Paragraphs>224</Paragraphs>
  <Slides>48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7" baseType="lpstr">
      <vt:lpstr>Arial</vt:lpstr>
      <vt:lpstr>Caladea</vt:lpstr>
      <vt:lpstr>Calibri</vt:lpstr>
      <vt:lpstr>Carlito</vt:lpstr>
      <vt:lpstr>Century Gothic</vt:lpstr>
      <vt:lpstr>Times New Roman</vt:lpstr>
      <vt:lpstr>Wingdings</vt:lpstr>
      <vt:lpstr>Wingdings 3</vt:lpstr>
      <vt:lpstr>Espiral</vt:lpstr>
      <vt:lpstr>EPIDEMIOLOGÍA DE LAS  ENFERMEDADES</vt:lpstr>
      <vt:lpstr> Contenido: Contribuir a la prevención y control de infecciones en las personas bajo su cuidado, aplicando normas de asepsia y antisepsia</vt:lpstr>
      <vt:lpstr>HISTORIA NATURAL DE LA  ENFERMEDAD</vt:lpstr>
      <vt:lpstr>Presentación de PowerPoint</vt:lpstr>
      <vt:lpstr>Presentación de PowerPoint</vt:lpstr>
      <vt:lpstr>Presentación de PowerPoint</vt:lpstr>
      <vt:lpstr>PERIODO PREPATOGENICO</vt:lpstr>
      <vt:lpstr>Presentación de PowerPoint</vt:lpstr>
      <vt:lpstr>3 elementos interactuantes</vt:lpstr>
      <vt:lpstr>Presentación de PowerPoint</vt:lpstr>
      <vt:lpstr>PERIODO PATOGÉNICO</vt:lpstr>
      <vt:lpstr>Presentación de PowerPoint</vt:lpstr>
      <vt:lpstr>Presentación de PowerPoint</vt:lpstr>
      <vt:lpstr>Presentación de PowerPoint</vt:lpstr>
      <vt:lpstr>Cadena Epidemiológica</vt:lpstr>
      <vt:lpstr>Cadena Epidemiológica</vt:lpstr>
      <vt:lpstr>Presentación de PowerPoint</vt:lpstr>
      <vt:lpstr>Agente causal</vt:lpstr>
      <vt:lpstr>Presentación de PowerPoint</vt:lpstr>
      <vt:lpstr>Para ser agente causal biológico debe cumplir los postulados de Koch:</vt:lpstr>
      <vt:lpstr>Actividad:</vt:lpstr>
      <vt:lpstr>Semana:</vt:lpstr>
      <vt:lpstr>Propiedades de los Agentes  biológicos</vt:lpstr>
      <vt:lpstr>Presentación de PowerPoint</vt:lpstr>
      <vt:lpstr>INFECTIVIDAD:</vt:lpstr>
      <vt:lpstr>Presentación de PowerPoint</vt:lpstr>
      <vt:lpstr>Presentación de PowerPoint</vt:lpstr>
      <vt:lpstr>EJEMPLOS:</vt:lpstr>
      <vt:lpstr>Presentación de PowerPoint</vt:lpstr>
      <vt:lpstr>Por ejemplo:</vt:lpstr>
      <vt:lpstr>Presentación de PowerPoint</vt:lpstr>
      <vt:lpstr>Presentación de PowerPoint</vt:lpstr>
      <vt:lpstr>Huésped</vt:lpstr>
      <vt:lpstr>Presentación de PowerPoint</vt:lpstr>
      <vt:lpstr>Reservorio</vt:lpstr>
      <vt:lpstr>RESERVORIO DE AGENTES INFECCIOSOS:</vt:lpstr>
      <vt:lpstr>Presentación de PowerPoint</vt:lpstr>
      <vt:lpstr>Presentación de PowerPoint</vt:lpstr>
      <vt:lpstr>Presentación de PowerPoint</vt:lpstr>
      <vt:lpstr>Modo de Transmisión</vt:lpstr>
      <vt:lpstr>Transmisión directa</vt:lpstr>
      <vt:lpstr>Transmisión indirecta</vt:lpstr>
      <vt:lpstr>2. Por intermedio de un vector:</vt:lpstr>
      <vt:lpstr>Presentación de PowerPoint</vt:lpstr>
      <vt:lpstr>Actividad: semana 23/03</vt:lpstr>
      <vt:lpstr>Presentación de PowerPoint</vt:lpstr>
      <vt:lpstr>Investigue: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Cadena Epidemiológica</dc:title>
  <dc:creator>Ricardo</dc:creator>
  <cp:lastModifiedBy>Victor Muñoz</cp:lastModifiedBy>
  <cp:revision>7</cp:revision>
  <dcterms:created xsi:type="dcterms:W3CDTF">2020-03-12T20:34:21Z</dcterms:created>
  <dcterms:modified xsi:type="dcterms:W3CDTF">2020-03-16T13:23:36Z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2020-03-12T00:00:00Z</vt:filetime>
  </property>
</Properties>
</file>