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65" r:id="rId4"/>
    <p:sldId id="259" r:id="rId5"/>
    <p:sldId id="261" r:id="rId6"/>
    <p:sldId id="262" r:id="rId7"/>
    <p:sldId id="263" r:id="rId8"/>
    <p:sldId id="267"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lipe Montero Mallet (Alumno)" initials="FMM(" lastIdx="1" clrIdx="0">
    <p:extLst>
      <p:ext uri="{19B8F6BF-5375-455C-9EA6-DF929625EA0E}">
        <p15:presenceInfo xmlns:p15="http://schemas.microsoft.com/office/powerpoint/2012/main" userId="Felipe Montero Mallet (Alumn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0A18A7F9-88B0-47E2-A73D-A1D7D1A1D7C7}" type="datetimeFigureOut">
              <a:rPr lang="es-CL" smtClean="0"/>
              <a:t>11-04-2020</a:t>
            </a:fld>
            <a:endParaRPr lang="es-CL"/>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s-CL"/>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DD893E9F-6CA3-46F6-85E7-613101109645}" type="slidenum">
              <a:rPr lang="es-CL" smtClean="0"/>
              <a:t>‹Nº›</a:t>
            </a:fld>
            <a:endParaRPr lang="es-CL"/>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27596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A18A7F9-88B0-47E2-A73D-A1D7D1A1D7C7}" type="datetimeFigureOut">
              <a:rPr lang="es-CL" smtClean="0"/>
              <a:t>11-04-2020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D893E9F-6CA3-46F6-85E7-613101109645}" type="slidenum">
              <a:rPr lang="es-CL" smtClean="0"/>
              <a:t>‹Nº›</a:t>
            </a:fld>
            <a:endParaRPr lang="es-CL"/>
          </a:p>
        </p:txBody>
      </p:sp>
    </p:spTree>
    <p:extLst>
      <p:ext uri="{BB962C8B-B14F-4D97-AF65-F5344CB8AC3E}">
        <p14:creationId xmlns:p14="http://schemas.microsoft.com/office/powerpoint/2010/main" val="90836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A18A7F9-88B0-47E2-A73D-A1D7D1A1D7C7}" type="datetimeFigureOut">
              <a:rPr lang="es-CL" smtClean="0"/>
              <a:t>11-04-2020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D893E9F-6CA3-46F6-85E7-613101109645}" type="slidenum">
              <a:rPr lang="es-CL" smtClean="0"/>
              <a:t>‹Nº›</a:t>
            </a:fld>
            <a:endParaRPr lang="es-CL"/>
          </a:p>
        </p:txBody>
      </p:sp>
    </p:spTree>
    <p:extLst>
      <p:ext uri="{BB962C8B-B14F-4D97-AF65-F5344CB8AC3E}">
        <p14:creationId xmlns:p14="http://schemas.microsoft.com/office/powerpoint/2010/main" val="525153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A18A7F9-88B0-47E2-A73D-A1D7D1A1D7C7}" type="datetimeFigureOut">
              <a:rPr lang="es-CL" smtClean="0"/>
              <a:t>11-04-2020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D893E9F-6CA3-46F6-85E7-613101109645}" type="slidenum">
              <a:rPr lang="es-CL" smtClean="0"/>
              <a:t>‹Nº›</a:t>
            </a:fld>
            <a:endParaRPr lang="es-CL"/>
          </a:p>
        </p:txBody>
      </p:sp>
    </p:spTree>
    <p:extLst>
      <p:ext uri="{BB962C8B-B14F-4D97-AF65-F5344CB8AC3E}">
        <p14:creationId xmlns:p14="http://schemas.microsoft.com/office/powerpoint/2010/main" val="2197526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0A18A7F9-88B0-47E2-A73D-A1D7D1A1D7C7}" type="datetimeFigureOut">
              <a:rPr lang="es-CL" smtClean="0"/>
              <a:t>11-04-2020</a:t>
            </a:fld>
            <a:endParaRPr lang="es-CL"/>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s-CL"/>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DD893E9F-6CA3-46F6-85E7-613101109645}" type="slidenum">
              <a:rPr lang="es-CL" smtClean="0"/>
              <a:t>‹Nº›</a:t>
            </a:fld>
            <a:endParaRPr lang="es-CL"/>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94430790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A18A7F9-88B0-47E2-A73D-A1D7D1A1D7C7}" type="datetimeFigureOut">
              <a:rPr lang="es-CL" smtClean="0"/>
              <a:t>11-04-2020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DD893E9F-6CA3-46F6-85E7-613101109645}" type="slidenum">
              <a:rPr lang="es-CL" smtClean="0"/>
              <a:t>‹Nº›</a:t>
            </a:fld>
            <a:endParaRPr lang="es-CL"/>
          </a:p>
        </p:txBody>
      </p:sp>
    </p:spTree>
    <p:extLst>
      <p:ext uri="{BB962C8B-B14F-4D97-AF65-F5344CB8AC3E}">
        <p14:creationId xmlns:p14="http://schemas.microsoft.com/office/powerpoint/2010/main" val="341994369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57300" y="2909102"/>
            <a:ext cx="4800600" cy="299639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633864" y="2909102"/>
            <a:ext cx="4800600" cy="299639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A18A7F9-88B0-47E2-A73D-A1D7D1A1D7C7}" type="datetimeFigureOut">
              <a:rPr lang="es-CL" smtClean="0"/>
              <a:t>11-04-2020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DD893E9F-6CA3-46F6-85E7-613101109645}" type="slidenum">
              <a:rPr lang="es-CL" smtClean="0"/>
              <a:t>‹Nº›</a:t>
            </a:fld>
            <a:endParaRPr lang="es-CL"/>
          </a:p>
        </p:txBody>
      </p:sp>
    </p:spTree>
    <p:extLst>
      <p:ext uri="{BB962C8B-B14F-4D97-AF65-F5344CB8AC3E}">
        <p14:creationId xmlns:p14="http://schemas.microsoft.com/office/powerpoint/2010/main" val="11822642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A18A7F9-88B0-47E2-A73D-A1D7D1A1D7C7}" type="datetimeFigureOut">
              <a:rPr lang="es-CL" smtClean="0"/>
              <a:t>11-04-2020</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DD893E9F-6CA3-46F6-85E7-613101109645}" type="slidenum">
              <a:rPr lang="es-CL" smtClean="0"/>
              <a:t>‹Nº›</a:t>
            </a:fld>
            <a:endParaRPr lang="es-CL"/>
          </a:p>
        </p:txBody>
      </p:sp>
    </p:spTree>
    <p:extLst>
      <p:ext uri="{BB962C8B-B14F-4D97-AF65-F5344CB8AC3E}">
        <p14:creationId xmlns:p14="http://schemas.microsoft.com/office/powerpoint/2010/main" val="1439966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18A7F9-88B0-47E2-A73D-A1D7D1A1D7C7}" type="datetimeFigureOut">
              <a:rPr lang="es-CL" smtClean="0"/>
              <a:t>11-04-2020</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DD893E9F-6CA3-46F6-85E7-613101109645}" type="slidenum">
              <a:rPr lang="es-CL" smtClean="0"/>
              <a:t>‹Nº›</a:t>
            </a:fld>
            <a:endParaRPr lang="es-CL"/>
          </a:p>
        </p:txBody>
      </p:sp>
    </p:spTree>
    <p:extLst>
      <p:ext uri="{BB962C8B-B14F-4D97-AF65-F5344CB8AC3E}">
        <p14:creationId xmlns:p14="http://schemas.microsoft.com/office/powerpoint/2010/main" val="3645811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65051" y="6375679"/>
            <a:ext cx="1233355" cy="348462"/>
          </a:xfrm>
        </p:spPr>
        <p:txBody>
          <a:bodyPr/>
          <a:lstStyle/>
          <a:p>
            <a:fld id="{0A18A7F9-88B0-47E2-A73D-A1D7D1A1D7C7}" type="datetimeFigureOut">
              <a:rPr lang="es-CL" smtClean="0"/>
              <a:t>11-04-2020</a:t>
            </a:fld>
            <a:endParaRPr lang="es-CL"/>
          </a:p>
        </p:txBody>
      </p:sp>
      <p:sp>
        <p:nvSpPr>
          <p:cNvPr id="6" name="Footer Placeholder 5"/>
          <p:cNvSpPr>
            <a:spLocks noGrp="1"/>
          </p:cNvSpPr>
          <p:nvPr>
            <p:ph type="ftr" sz="quarter" idx="11"/>
          </p:nvPr>
        </p:nvSpPr>
        <p:spPr>
          <a:xfrm>
            <a:off x="2103620" y="6375679"/>
            <a:ext cx="3482179" cy="345796"/>
          </a:xfrm>
        </p:spPr>
        <p:txBody>
          <a:bodyPr/>
          <a:lstStyle/>
          <a:p>
            <a:endParaRPr lang="es-CL"/>
          </a:p>
        </p:txBody>
      </p:sp>
      <p:sp>
        <p:nvSpPr>
          <p:cNvPr id="7" name="Slide Number Placeholder 6"/>
          <p:cNvSpPr>
            <a:spLocks noGrp="1"/>
          </p:cNvSpPr>
          <p:nvPr>
            <p:ph type="sldNum" sz="quarter" idx="12"/>
          </p:nvPr>
        </p:nvSpPr>
        <p:spPr>
          <a:xfrm>
            <a:off x="5691014" y="6375679"/>
            <a:ext cx="1232456" cy="345796"/>
          </a:xfrm>
        </p:spPr>
        <p:txBody>
          <a:bodyPr/>
          <a:lstStyle/>
          <a:p>
            <a:fld id="{DD893E9F-6CA3-46F6-85E7-613101109645}" type="slidenum">
              <a:rPr lang="es-CL" smtClean="0"/>
              <a:t>‹Nº›</a:t>
            </a:fld>
            <a:endParaRPr lang="es-CL"/>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90113495"/>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65950" y="6375679"/>
            <a:ext cx="1232456" cy="348462"/>
          </a:xfrm>
        </p:spPr>
        <p:txBody>
          <a:bodyPr/>
          <a:lstStyle/>
          <a:p>
            <a:fld id="{0A18A7F9-88B0-47E2-A73D-A1D7D1A1D7C7}" type="datetimeFigureOut">
              <a:rPr lang="es-CL" smtClean="0"/>
              <a:t>11-04-2020</a:t>
            </a:fld>
            <a:endParaRPr lang="es-CL"/>
          </a:p>
        </p:txBody>
      </p:sp>
      <p:sp>
        <p:nvSpPr>
          <p:cNvPr id="6" name="Footer Placeholder 5"/>
          <p:cNvSpPr>
            <a:spLocks noGrp="1"/>
          </p:cNvSpPr>
          <p:nvPr>
            <p:ph type="ftr" sz="quarter" idx="11"/>
          </p:nvPr>
        </p:nvSpPr>
        <p:spPr>
          <a:xfrm>
            <a:off x="2103621" y="6375679"/>
            <a:ext cx="3482178" cy="345796"/>
          </a:xfrm>
        </p:spPr>
        <p:txBody>
          <a:bodyPr/>
          <a:lstStyle/>
          <a:p>
            <a:endParaRPr lang="es-CL"/>
          </a:p>
        </p:txBody>
      </p:sp>
      <p:sp>
        <p:nvSpPr>
          <p:cNvPr id="7" name="Slide Number Placeholder 6"/>
          <p:cNvSpPr>
            <a:spLocks noGrp="1"/>
          </p:cNvSpPr>
          <p:nvPr>
            <p:ph type="sldNum" sz="quarter" idx="12"/>
          </p:nvPr>
        </p:nvSpPr>
        <p:spPr>
          <a:xfrm>
            <a:off x="5687568" y="6375679"/>
            <a:ext cx="1234440" cy="345796"/>
          </a:xfrm>
        </p:spPr>
        <p:txBody>
          <a:bodyPr/>
          <a:lstStyle/>
          <a:p>
            <a:fld id="{DD893E9F-6CA3-46F6-85E7-613101109645}" type="slidenum">
              <a:rPr lang="es-CL" smtClean="0"/>
              <a:t>‹Nº›</a:t>
            </a:fld>
            <a:endParaRPr lang="es-CL"/>
          </a:p>
        </p:txBody>
      </p:sp>
    </p:spTree>
    <p:extLst>
      <p:ext uri="{BB962C8B-B14F-4D97-AF65-F5344CB8AC3E}">
        <p14:creationId xmlns:p14="http://schemas.microsoft.com/office/powerpoint/2010/main" val="2157799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0A18A7F9-88B0-47E2-A73D-A1D7D1A1D7C7}" type="datetimeFigureOut">
              <a:rPr lang="es-CL" smtClean="0"/>
              <a:t>11-04-2020</a:t>
            </a:fld>
            <a:endParaRPr lang="es-CL"/>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s-CL"/>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DD893E9F-6CA3-46F6-85E7-613101109645}" type="slidenum">
              <a:rPr lang="es-CL" smtClean="0"/>
              <a:t>‹Nº›</a:t>
            </a:fld>
            <a:endParaRPr lang="es-CL"/>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02971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846D34-6CF4-4BAA-8DB5-9943C82722F5}"/>
              </a:ext>
            </a:extLst>
          </p:cNvPr>
          <p:cNvSpPr>
            <a:spLocks noGrp="1"/>
          </p:cNvSpPr>
          <p:nvPr>
            <p:ph type="ctrTitle"/>
          </p:nvPr>
        </p:nvSpPr>
        <p:spPr/>
        <p:txBody>
          <a:bodyPr/>
          <a:lstStyle/>
          <a:p>
            <a:r>
              <a:rPr lang="es-CL" dirty="0"/>
              <a:t>Pasos para escribir un microcuento</a:t>
            </a:r>
          </a:p>
        </p:txBody>
      </p:sp>
      <p:sp>
        <p:nvSpPr>
          <p:cNvPr id="3" name="Subtítulo 2">
            <a:extLst>
              <a:ext uri="{FF2B5EF4-FFF2-40B4-BE49-F238E27FC236}">
                <a16:creationId xmlns:a16="http://schemas.microsoft.com/office/drawing/2014/main" id="{3B5629FB-F608-45DC-AA0C-F7A3DB53C576}"/>
              </a:ext>
            </a:extLst>
          </p:cNvPr>
          <p:cNvSpPr>
            <a:spLocks noGrp="1"/>
          </p:cNvSpPr>
          <p:nvPr>
            <p:ph type="subTitle" idx="1"/>
          </p:nvPr>
        </p:nvSpPr>
        <p:spPr/>
        <p:txBody>
          <a:bodyPr/>
          <a:lstStyle/>
          <a:p>
            <a:r>
              <a:rPr lang="es-CL" dirty="0"/>
              <a:t>Departamento de lenguaje</a:t>
            </a:r>
          </a:p>
        </p:txBody>
      </p:sp>
    </p:spTree>
    <p:extLst>
      <p:ext uri="{BB962C8B-B14F-4D97-AF65-F5344CB8AC3E}">
        <p14:creationId xmlns:p14="http://schemas.microsoft.com/office/powerpoint/2010/main" val="3610102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37C5A44-5105-47E4-AF64-39D3A0FCBD4B}"/>
              </a:ext>
            </a:extLst>
          </p:cNvPr>
          <p:cNvSpPr/>
          <p:nvPr/>
        </p:nvSpPr>
        <p:spPr>
          <a:xfrm>
            <a:off x="1152938" y="384313"/>
            <a:ext cx="5406887" cy="5909310"/>
          </a:xfrm>
          <a:prstGeom prst="rect">
            <a:avLst/>
          </a:prstGeom>
        </p:spPr>
        <p:txBody>
          <a:bodyPr wrap="square">
            <a:spAutoFit/>
          </a:bodyPr>
          <a:lstStyle/>
          <a:p>
            <a:pPr algn="just"/>
            <a:r>
              <a:rPr lang="es-CL" dirty="0">
                <a:latin typeface="Comic Sans MS" panose="030F0702030302020204" pitchFamily="66" charset="0"/>
              </a:rPr>
              <a:t>El microcuento   pertenece al género narrativo porque encierra anécdota, impresión, sorpresa y belleza en pocas palabras, su único requisito es sustancia y brevedad. En el microcuento se encuentran características de la poesía y el ensayo, se dice que es un género en construcción.</a:t>
            </a:r>
          </a:p>
          <a:p>
            <a:endParaRPr lang="es-CL" dirty="0"/>
          </a:p>
          <a:p>
            <a:r>
              <a:rPr lang="es-CL" sz="2400" dirty="0">
                <a:solidFill>
                  <a:srgbClr val="002060"/>
                </a:solidFill>
                <a:latin typeface="Comic Sans MS" panose="030F0702030302020204" pitchFamily="66" charset="0"/>
              </a:rPr>
              <a:t>Aquí tienes algunos consejos que te pueden ayudar</a:t>
            </a:r>
          </a:p>
          <a:p>
            <a:endParaRPr lang="es-CL" sz="2400" dirty="0">
              <a:latin typeface="Comic Sans MS" panose="030F0702030302020204" pitchFamily="66" charset="0"/>
            </a:endParaRPr>
          </a:p>
          <a:p>
            <a:r>
              <a:rPr lang="es-CL" dirty="0"/>
              <a:t>Paso 1</a:t>
            </a:r>
          </a:p>
          <a:p>
            <a:r>
              <a:rPr lang="es-CL" dirty="0"/>
              <a:t>Sé breve</a:t>
            </a:r>
          </a:p>
          <a:p>
            <a:r>
              <a:rPr lang="es-CL" dirty="0"/>
              <a:t>El microrrelato es un historia de ficción muy breve, tan breve que apenas necesita unas líneas para ser contada (por norma general tiene entre cinco y doscientas palabras).</a:t>
            </a:r>
          </a:p>
          <a:p>
            <a:endParaRPr lang="es-CL" dirty="0"/>
          </a:p>
          <a:p>
            <a:endParaRPr lang="es-CL" dirty="0"/>
          </a:p>
          <a:p>
            <a:endParaRPr lang="es-CL" dirty="0"/>
          </a:p>
          <a:p>
            <a:endParaRPr lang="es-CL" dirty="0"/>
          </a:p>
        </p:txBody>
      </p:sp>
      <p:pic>
        <p:nvPicPr>
          <p:cNvPr id="5" name="Imagen 4">
            <a:extLst>
              <a:ext uri="{FF2B5EF4-FFF2-40B4-BE49-F238E27FC236}">
                <a16:creationId xmlns:a16="http://schemas.microsoft.com/office/drawing/2014/main" id="{9DA8AC87-57DD-4ACE-BF20-7C5B19B5DF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9825" y="519112"/>
            <a:ext cx="5406887" cy="5819775"/>
          </a:xfrm>
          <a:prstGeom prst="rect">
            <a:avLst/>
          </a:prstGeom>
        </p:spPr>
      </p:pic>
    </p:spTree>
    <p:extLst>
      <p:ext uri="{BB962C8B-B14F-4D97-AF65-F5344CB8AC3E}">
        <p14:creationId xmlns:p14="http://schemas.microsoft.com/office/powerpoint/2010/main" val="422382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0BDA888-23BD-48DC-894C-E62FDA9BEC7B}"/>
              </a:ext>
            </a:extLst>
          </p:cNvPr>
          <p:cNvSpPr txBox="1"/>
          <p:nvPr/>
        </p:nvSpPr>
        <p:spPr>
          <a:xfrm>
            <a:off x="940904" y="238540"/>
            <a:ext cx="10310191" cy="6186309"/>
          </a:xfrm>
          <a:prstGeom prst="rect">
            <a:avLst/>
          </a:prstGeom>
          <a:noFill/>
        </p:spPr>
        <p:txBody>
          <a:bodyPr wrap="square" rtlCol="0">
            <a:spAutoFit/>
          </a:bodyPr>
          <a:lstStyle/>
          <a:p>
            <a:r>
              <a:rPr lang="es-CL" dirty="0"/>
              <a:t>Paso 2</a:t>
            </a:r>
          </a:p>
          <a:p>
            <a:pPr algn="just"/>
            <a:r>
              <a:rPr lang="es-CL" dirty="0"/>
              <a:t>Navega entre géneros</a:t>
            </a:r>
          </a:p>
          <a:p>
            <a:pPr algn="just"/>
            <a:r>
              <a:rPr lang="es-CL" dirty="0"/>
              <a:t>El microrrelato no es un género narrativo al uso. Tiene también su parte poética, a veces se mezcla con los aforismos, con los haikus… Es una expresión artística muy peculiar que navega a medio camino entre distintos géneros literarios. Por lo tanto, cuando escribas microrrelatos, siéntete libre para experimentar.</a:t>
            </a:r>
          </a:p>
          <a:p>
            <a:pPr algn="just"/>
            <a:endParaRPr lang="es-CL" dirty="0"/>
          </a:p>
          <a:p>
            <a:pPr algn="just"/>
            <a:r>
              <a:rPr lang="es-CL" dirty="0"/>
              <a:t>¿Qué es un aforismo? una sentencia breve y doctrinal que se propone como regla en alguna ciencia o arte.</a:t>
            </a:r>
          </a:p>
          <a:p>
            <a:pPr algn="just"/>
            <a:r>
              <a:rPr lang="es-CL" dirty="0"/>
              <a:t>Ejemplos</a:t>
            </a:r>
          </a:p>
          <a:p>
            <a:pPr algn="just"/>
            <a:r>
              <a:rPr lang="es-CL" dirty="0"/>
              <a:t>A algunos hombres los disfraces no los disfrazan, sino los revelan. Cada uno se disfraza de aquello que es por dentro. – Chesterton</a:t>
            </a:r>
          </a:p>
          <a:p>
            <a:pPr algn="just"/>
            <a:endParaRPr lang="es-CL" dirty="0"/>
          </a:p>
          <a:p>
            <a:pPr algn="just"/>
            <a:r>
              <a:rPr lang="es-CL" dirty="0"/>
              <a:t>¿Qué es un Haiku? El haiku es un género poético de origen japonés. Los haikus se escriben, según la tradición, en tres versos sin rima, de 5, 7 y 5 sílabas, respectivamente. Suelen hacer referencia a escenas de la naturaleza o de la vida cotidiana, y a menudo incluyen una referencia a una época o momento del año.</a:t>
            </a:r>
          </a:p>
          <a:p>
            <a:r>
              <a:rPr lang="es-CL" dirty="0"/>
              <a:t>Ejemplo</a:t>
            </a:r>
          </a:p>
          <a:p>
            <a:r>
              <a:rPr lang="es-CL" dirty="0"/>
              <a:t>¿Es un imperio</a:t>
            </a:r>
          </a:p>
          <a:p>
            <a:r>
              <a:rPr lang="es-CL" dirty="0"/>
              <a:t>esa luz que se apaga</a:t>
            </a:r>
          </a:p>
          <a:p>
            <a:r>
              <a:rPr lang="es-CL" dirty="0"/>
              <a:t>o una luciérnaga?</a:t>
            </a:r>
          </a:p>
          <a:p>
            <a:r>
              <a:rPr lang="es-CL" dirty="0"/>
              <a:t>Jorge Luis Borges</a:t>
            </a:r>
          </a:p>
          <a:p>
            <a:endParaRPr lang="es-CL" dirty="0"/>
          </a:p>
          <a:p>
            <a:endParaRPr lang="es-CL" dirty="0"/>
          </a:p>
          <a:p>
            <a:endParaRPr lang="es-CL" dirty="0"/>
          </a:p>
        </p:txBody>
      </p:sp>
    </p:spTree>
    <p:extLst>
      <p:ext uri="{BB962C8B-B14F-4D97-AF65-F5344CB8AC3E}">
        <p14:creationId xmlns:p14="http://schemas.microsoft.com/office/powerpoint/2010/main" val="273551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Effect transition="in" filter="wipe(down)">
                                      <p:cBhvr>
                                        <p:cTn id="11" dur="500"/>
                                        <p:tgtEl>
                                          <p:spTgt spid="2">
                                            <p:txEl>
                                              <p:pRg st="4" end="4"/>
                                            </p:txEl>
                                          </p:spTgt>
                                        </p:tgtEl>
                                      </p:cBhvr>
                                    </p:animEffect>
                                  </p:childTnLst>
                                </p:cTn>
                              </p:par>
                              <p:par>
                                <p:cTn id="12" presetID="22" presetClass="entr" presetSubtype="4" fill="hold" nodeType="with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wipe(down)">
                                      <p:cBhvr>
                                        <p:cTn id="14" dur="500"/>
                                        <p:tgtEl>
                                          <p:spTgt spid="2">
                                            <p:txEl>
                                              <p:pRg st="5" end="5"/>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down)">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1000"/>
                                        <p:tgtEl>
                                          <p:spTgt spid="2">
                                            <p:txEl>
                                              <p:pRg st="8" end="8"/>
                                            </p:txEl>
                                          </p:spTgt>
                                        </p:tgtEl>
                                      </p:cBhvr>
                                    </p:animEffect>
                                    <p:anim calcmode="lin" valueType="num">
                                      <p:cBhvr>
                                        <p:cTn id="2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8" end="8"/>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1000"/>
                                        <p:tgtEl>
                                          <p:spTgt spid="2">
                                            <p:txEl>
                                              <p:pRg st="9" end="9"/>
                                            </p:txEl>
                                          </p:spTgt>
                                        </p:tgtEl>
                                      </p:cBhvr>
                                    </p:animEffect>
                                    <p:anim calcmode="lin" valueType="num">
                                      <p:cBhvr>
                                        <p:cTn id="2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9" end="9"/>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1000"/>
                                        <p:tgtEl>
                                          <p:spTgt spid="2">
                                            <p:txEl>
                                              <p:pRg st="10" end="10"/>
                                            </p:txEl>
                                          </p:spTgt>
                                        </p:tgtEl>
                                      </p:cBhvr>
                                    </p:animEffect>
                                    <p:anim calcmode="lin" valueType="num">
                                      <p:cBhvr>
                                        <p:cTn id="33"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animEffect transition="in" filter="fade">
                                      <p:cBhvr>
                                        <p:cTn id="37" dur="1000"/>
                                        <p:tgtEl>
                                          <p:spTgt spid="2">
                                            <p:txEl>
                                              <p:pRg st="11" end="11"/>
                                            </p:txEl>
                                          </p:spTgt>
                                        </p:tgtEl>
                                      </p:cBhvr>
                                    </p:animEffect>
                                    <p:anim calcmode="lin" valueType="num">
                                      <p:cBhvr>
                                        <p:cTn id="38"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
                                            <p:txEl>
                                              <p:pRg st="12" end="12"/>
                                            </p:txEl>
                                          </p:spTgt>
                                        </p:tgtEl>
                                        <p:attrNameLst>
                                          <p:attrName>style.visibility</p:attrName>
                                        </p:attrNameLst>
                                      </p:cBhvr>
                                      <p:to>
                                        <p:strVal val="visible"/>
                                      </p:to>
                                    </p:set>
                                    <p:animEffect transition="in" filter="fade">
                                      <p:cBhvr>
                                        <p:cTn id="42" dur="1000"/>
                                        <p:tgtEl>
                                          <p:spTgt spid="2">
                                            <p:txEl>
                                              <p:pRg st="12" end="12"/>
                                            </p:txEl>
                                          </p:spTgt>
                                        </p:tgtEl>
                                      </p:cBhvr>
                                    </p:animEffect>
                                    <p:anim calcmode="lin" valueType="num">
                                      <p:cBhvr>
                                        <p:cTn id="43"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12" end="12"/>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
                                            <p:txEl>
                                              <p:pRg st="13" end="13"/>
                                            </p:txEl>
                                          </p:spTgt>
                                        </p:tgtEl>
                                        <p:attrNameLst>
                                          <p:attrName>style.visibility</p:attrName>
                                        </p:attrNameLst>
                                      </p:cBhvr>
                                      <p:to>
                                        <p:strVal val="visible"/>
                                      </p:to>
                                    </p:set>
                                    <p:animEffect transition="in" filter="fade">
                                      <p:cBhvr>
                                        <p:cTn id="47" dur="1000"/>
                                        <p:tgtEl>
                                          <p:spTgt spid="2">
                                            <p:txEl>
                                              <p:pRg st="13" end="13"/>
                                            </p:txEl>
                                          </p:spTgt>
                                        </p:tgtEl>
                                      </p:cBhvr>
                                    </p:animEffect>
                                    <p:anim calcmode="lin" valueType="num">
                                      <p:cBhvr>
                                        <p:cTn id="48"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7C68AD6C-CC6E-45ED-8615-256DFFB8D8EC}"/>
              </a:ext>
            </a:extLst>
          </p:cNvPr>
          <p:cNvSpPr txBox="1"/>
          <p:nvPr/>
        </p:nvSpPr>
        <p:spPr>
          <a:xfrm>
            <a:off x="1524000" y="808383"/>
            <a:ext cx="8984974" cy="5632311"/>
          </a:xfrm>
          <a:prstGeom prst="rect">
            <a:avLst/>
          </a:prstGeom>
          <a:noFill/>
        </p:spPr>
        <p:txBody>
          <a:bodyPr wrap="square" rtlCol="0">
            <a:spAutoFit/>
          </a:bodyPr>
          <a:lstStyle/>
          <a:p>
            <a:r>
              <a:rPr lang="es-CL" dirty="0"/>
              <a:t>Paso 3</a:t>
            </a:r>
          </a:p>
          <a:p>
            <a:r>
              <a:rPr lang="es-CL" dirty="0"/>
              <a:t>Condensa</a:t>
            </a:r>
          </a:p>
          <a:p>
            <a:pPr algn="just"/>
            <a:r>
              <a:rPr lang="es-CL" dirty="0"/>
              <a:t>El microrrelato ha de ser capaz de condensar una historia, esto no quiere decir que tengamos que resumirla. Más bien todo lo contrario: el microrrelato es tan solo la punta del iceberg de una historia mayor. Consiste en sugerir al lector para que sea él quien rellene los huecos, quien imagine todo lo que no contamos.</a:t>
            </a:r>
          </a:p>
          <a:p>
            <a:pPr algn="just"/>
            <a:r>
              <a:rPr lang="es-CL" dirty="0"/>
              <a:t>Tenemos que encontrar el momento clave de la historia que ha de ser mostrado en el microrrelato. Si no tienes claro qué momento elegir para contar tu microrrelato, prueba con el clímax. ¿Cuál es el momento álgido de la historia? Seguramente con la respuesta podrás construir tu texto.</a:t>
            </a:r>
          </a:p>
          <a:p>
            <a:endParaRPr lang="es-CL" dirty="0"/>
          </a:p>
          <a:p>
            <a:r>
              <a:rPr lang="es-CL" dirty="0"/>
              <a:t>Paso 4</a:t>
            </a:r>
          </a:p>
          <a:p>
            <a:r>
              <a:rPr lang="es-CL" dirty="0"/>
              <a:t>Usa las elipsis</a:t>
            </a:r>
          </a:p>
          <a:p>
            <a:r>
              <a:rPr lang="es-CL" dirty="0"/>
              <a:t>El microrrelato, aunque sí tiene una estructura, no cuenta con espacio suficiente para la clásica distribución de presentación-nudo-desenlace. En el microrrelato saltamos directamente dentro de la acción, del acontecimiento. A veces, como decíamos en el párrafo anterior, incluso dentro del clímax. De nuevo: no lo cuentes todo, solo lo estrictamente necesario para crear una imagen en la mente del lector.</a:t>
            </a:r>
          </a:p>
          <a:p>
            <a:endParaRPr lang="es-CL" dirty="0"/>
          </a:p>
          <a:p>
            <a:endParaRPr lang="es-CL" dirty="0"/>
          </a:p>
        </p:txBody>
      </p:sp>
    </p:spTree>
    <p:extLst>
      <p:ext uri="{BB962C8B-B14F-4D97-AF65-F5344CB8AC3E}">
        <p14:creationId xmlns:p14="http://schemas.microsoft.com/office/powerpoint/2010/main" val="46071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1000"/>
                                        <p:tgtEl>
                                          <p:spTgt spid="8">
                                            <p:txEl>
                                              <p:pRg st="3" end="3"/>
                                            </p:txEl>
                                          </p:spTgt>
                                        </p:tgtEl>
                                      </p:cBhvr>
                                    </p:animEffect>
                                    <p:anim calcmode="lin" valueType="num">
                                      <p:cBhvr>
                                        <p:cTn id="1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animEffect transition="in" filter="fade">
                                      <p:cBhvr>
                                        <p:cTn id="19" dur="1000"/>
                                        <p:tgtEl>
                                          <p:spTgt spid="8">
                                            <p:txEl>
                                              <p:pRg st="7" end="7"/>
                                            </p:txEl>
                                          </p:spTgt>
                                        </p:tgtEl>
                                      </p:cBhvr>
                                    </p:animEffect>
                                    <p:anim calcmode="lin" valueType="num">
                                      <p:cBhvr>
                                        <p:cTn id="20"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9F3C843-852F-441D-8215-CC0DFF4B1148}"/>
              </a:ext>
            </a:extLst>
          </p:cNvPr>
          <p:cNvSpPr txBox="1"/>
          <p:nvPr/>
        </p:nvSpPr>
        <p:spPr>
          <a:xfrm>
            <a:off x="1245704" y="394692"/>
            <a:ext cx="10455965" cy="4801314"/>
          </a:xfrm>
          <a:prstGeom prst="rect">
            <a:avLst/>
          </a:prstGeom>
          <a:noFill/>
        </p:spPr>
        <p:txBody>
          <a:bodyPr wrap="square" rtlCol="0">
            <a:spAutoFit/>
          </a:bodyPr>
          <a:lstStyle/>
          <a:p>
            <a:endParaRPr lang="es-CL" dirty="0"/>
          </a:p>
          <a:p>
            <a:r>
              <a:rPr lang="es-CL" dirty="0"/>
              <a:t>Paso 5</a:t>
            </a:r>
          </a:p>
          <a:p>
            <a:r>
              <a:rPr lang="es-CL" dirty="0"/>
              <a:t>Precisa</a:t>
            </a:r>
          </a:p>
          <a:p>
            <a:r>
              <a:rPr lang="es-CL" dirty="0"/>
              <a:t>Si en el cuento cada palabra es importante, en el microrrelato mucho más. Cuando tienes que causar sensaciones en el lector con tan solo un puñado de palabras, has de elegirlas bien. Intenta que no sobre ni falte nada.</a:t>
            </a:r>
          </a:p>
          <a:p>
            <a:endParaRPr lang="es-CL" dirty="0"/>
          </a:p>
          <a:p>
            <a:r>
              <a:rPr lang="es-CL" dirty="0"/>
              <a:t>Paso 6</a:t>
            </a:r>
          </a:p>
          <a:p>
            <a:r>
              <a:rPr lang="es-CL" dirty="0"/>
              <a:t>Muestra lo que quieres contar</a:t>
            </a:r>
          </a:p>
          <a:p>
            <a:r>
              <a:rPr lang="es-CL" dirty="0"/>
              <a:t>Es posible que tengas una idea extensa para desarrollar en un microrrelato, no lo cuentes en el microrrelato. Muéstralo a través de una escena concreta relacionada con la idea que persigues.</a:t>
            </a:r>
          </a:p>
          <a:p>
            <a:endParaRPr lang="es-CL" dirty="0"/>
          </a:p>
          <a:p>
            <a:r>
              <a:rPr lang="es-CL" dirty="0"/>
              <a:t>Paso 7</a:t>
            </a:r>
          </a:p>
          <a:p>
            <a:r>
              <a:rPr lang="es-CL" dirty="0"/>
              <a:t>Usa un giro final</a:t>
            </a:r>
          </a:p>
          <a:p>
            <a:r>
              <a:rPr lang="es-CL" dirty="0"/>
              <a:t>La idea es que sorprendas al lector, otra solución es dejar un final abierto, una frase que invite a la reflexión o lanzar una pregunta al aire para dar al lector algo en lo que pensar.</a:t>
            </a:r>
          </a:p>
          <a:p>
            <a:endParaRPr lang="es-CL" dirty="0"/>
          </a:p>
        </p:txBody>
      </p:sp>
    </p:spTree>
    <p:extLst>
      <p:ext uri="{BB962C8B-B14F-4D97-AF65-F5344CB8AC3E}">
        <p14:creationId xmlns:p14="http://schemas.microsoft.com/office/powerpoint/2010/main" val="56499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 calcmode="lin" valueType="num">
                                      <p:cBhvr additive="base">
                                        <p:cTn id="1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6" end="6"/>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 calcmode="lin" valueType="num">
                                      <p:cBhvr additive="base">
                                        <p:cTn id="1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anim calcmode="lin" valueType="num">
                                      <p:cBhvr additive="base">
                                        <p:cTn id="23"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anim calcmode="lin" valueType="num">
                                      <p:cBhvr additive="base">
                                        <p:cTn id="27"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93B57AB-8933-467D-B7F1-BA8DEFE29FF9}"/>
              </a:ext>
            </a:extLst>
          </p:cNvPr>
          <p:cNvSpPr txBox="1"/>
          <p:nvPr/>
        </p:nvSpPr>
        <p:spPr>
          <a:xfrm>
            <a:off x="1643270" y="583096"/>
            <a:ext cx="9965634" cy="4524315"/>
          </a:xfrm>
          <a:prstGeom prst="rect">
            <a:avLst/>
          </a:prstGeom>
          <a:noFill/>
        </p:spPr>
        <p:txBody>
          <a:bodyPr wrap="square" rtlCol="0">
            <a:spAutoFit/>
          </a:bodyPr>
          <a:lstStyle/>
          <a:p>
            <a:r>
              <a:rPr lang="es-CL" dirty="0"/>
              <a:t>Paso 8</a:t>
            </a:r>
          </a:p>
          <a:p>
            <a:r>
              <a:rPr lang="es-CL" dirty="0"/>
              <a:t>Atrapa al lector</a:t>
            </a:r>
          </a:p>
          <a:p>
            <a:pPr algn="just"/>
            <a:r>
              <a:rPr lang="es-CL" dirty="0"/>
              <a:t>La estructura perfecta para un microrrelato consiste en lo siguiente: empieza intrigando al lector, lánzalo en medio de una acción o una imagen evocadora que le lleve a seguir leyendo porque quiere saber qué ocurre. Es como un misterio. El lector sigue leyendo y se encuentra, de repente, con un giro o un final sorprendente, algo que arroja luz sobre las palabras anteriores y lo deja noqueado.</a:t>
            </a:r>
          </a:p>
          <a:p>
            <a:pPr algn="just"/>
            <a:endParaRPr lang="es-CL" dirty="0"/>
          </a:p>
          <a:p>
            <a:pPr algn="just"/>
            <a:r>
              <a:rPr lang="es-CL" dirty="0"/>
              <a:t>Finalmente </a:t>
            </a:r>
          </a:p>
          <a:p>
            <a:pPr algn="just"/>
            <a:r>
              <a:rPr lang="es-CL" dirty="0"/>
              <a:t>Escribe, edita y recorta</a:t>
            </a:r>
          </a:p>
          <a:p>
            <a:pPr algn="just"/>
            <a:r>
              <a:rPr lang="es-CL" dirty="0"/>
              <a:t>No intentes conseguirlo a la primera. El microrrelato es breve, pero requiere mucho trabajo. Escribe primero la historia lo mejor que puedas y luego revisa y recorta hasta que consigas esa pequeña pieza de relojería que es el microrrelato.</a:t>
            </a:r>
          </a:p>
          <a:p>
            <a:pPr algn="just"/>
            <a:endParaRPr lang="es-CL" dirty="0"/>
          </a:p>
          <a:p>
            <a:pPr algn="just"/>
            <a:endParaRPr lang="es-CL" dirty="0"/>
          </a:p>
          <a:p>
            <a:pPr algn="just"/>
            <a:endParaRPr lang="es-CL" dirty="0"/>
          </a:p>
          <a:p>
            <a:pPr algn="just"/>
            <a:endParaRPr lang="es-CL" dirty="0"/>
          </a:p>
        </p:txBody>
      </p:sp>
      <p:pic>
        <p:nvPicPr>
          <p:cNvPr id="3" name="Imagen 2">
            <a:extLst>
              <a:ext uri="{FF2B5EF4-FFF2-40B4-BE49-F238E27FC236}">
                <a16:creationId xmlns:a16="http://schemas.microsoft.com/office/drawing/2014/main" id="{EE2C020F-62FC-4223-BA82-A43DB2B5D7BC}"/>
              </a:ext>
            </a:extLst>
          </p:cNvPr>
          <p:cNvPicPr>
            <a:picLocks noChangeAspect="1"/>
          </p:cNvPicPr>
          <p:nvPr/>
        </p:nvPicPr>
        <p:blipFill>
          <a:blip r:embed="rId2"/>
          <a:stretch>
            <a:fillRect/>
          </a:stretch>
        </p:blipFill>
        <p:spPr>
          <a:xfrm>
            <a:off x="6626087" y="4405745"/>
            <a:ext cx="2714419" cy="2276475"/>
          </a:xfrm>
          <a:prstGeom prst="rect">
            <a:avLst/>
          </a:prstGeom>
        </p:spPr>
      </p:pic>
      <p:sp>
        <p:nvSpPr>
          <p:cNvPr id="5" name="Bocadillo: ovalado 4">
            <a:extLst>
              <a:ext uri="{FF2B5EF4-FFF2-40B4-BE49-F238E27FC236}">
                <a16:creationId xmlns:a16="http://schemas.microsoft.com/office/drawing/2014/main" id="{D2444D5C-859D-4273-80EF-B021A85F7217}"/>
              </a:ext>
            </a:extLst>
          </p:cNvPr>
          <p:cNvSpPr/>
          <p:nvPr/>
        </p:nvSpPr>
        <p:spPr>
          <a:xfrm flipH="1">
            <a:off x="1518880" y="4220720"/>
            <a:ext cx="4197928" cy="1773382"/>
          </a:xfrm>
          <a:prstGeom prst="wedgeEllipseCallout">
            <a:avLst>
              <a:gd name="adj1" fmla="val -65717"/>
              <a:gd name="adj2" fmla="val -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¡Ahora puedo escribir! Pero antes quiero un ejemplo…</a:t>
            </a:r>
          </a:p>
        </p:txBody>
      </p:sp>
    </p:spTree>
    <p:extLst>
      <p:ext uri="{BB962C8B-B14F-4D97-AF65-F5344CB8AC3E}">
        <p14:creationId xmlns:p14="http://schemas.microsoft.com/office/powerpoint/2010/main" val="422322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6" end="6"/>
                                            </p:txEl>
                                          </p:spTgt>
                                        </p:tgtEl>
                                        <p:attrNameLst>
                                          <p:attrName>style.visibility</p:attrName>
                                        </p:attrNameLst>
                                      </p:cBhvr>
                                      <p:to>
                                        <p:strVal val="visible"/>
                                      </p:to>
                                    </p:set>
                                    <p:animEffect transition="in" filter="fade">
                                      <p:cBhvr>
                                        <p:cTn id="14" dur="1000"/>
                                        <p:tgtEl>
                                          <p:spTgt spid="2">
                                            <p:txEl>
                                              <p:pRg st="6" end="6"/>
                                            </p:txEl>
                                          </p:spTgt>
                                        </p:tgtEl>
                                      </p:cBhvr>
                                    </p:animEffect>
                                    <p:anim calcmode="lin" valueType="num">
                                      <p:cBhvr>
                                        <p:cTn id="1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39ABB6E-C9A4-4E25-9C62-A63147D42B70}"/>
              </a:ext>
            </a:extLst>
          </p:cNvPr>
          <p:cNvSpPr txBox="1"/>
          <p:nvPr/>
        </p:nvSpPr>
        <p:spPr>
          <a:xfrm>
            <a:off x="1590261" y="874643"/>
            <a:ext cx="8719930" cy="5170646"/>
          </a:xfrm>
          <a:prstGeom prst="rect">
            <a:avLst/>
          </a:prstGeom>
          <a:noFill/>
        </p:spPr>
        <p:txBody>
          <a:bodyPr wrap="square" rtlCol="0">
            <a:spAutoFit/>
          </a:bodyPr>
          <a:lstStyle/>
          <a:p>
            <a:pPr algn="ctr"/>
            <a:r>
              <a:rPr lang="es-CL" sz="2400" dirty="0">
                <a:solidFill>
                  <a:schemeClr val="accent3">
                    <a:lumMod val="75000"/>
                  </a:schemeClr>
                </a:solidFill>
              </a:rPr>
              <a:t>Realidad </a:t>
            </a:r>
            <a:r>
              <a:rPr lang="es-CL" sz="2400" dirty="0" err="1">
                <a:solidFill>
                  <a:schemeClr val="accent3">
                    <a:lumMod val="75000"/>
                  </a:schemeClr>
                </a:solidFill>
              </a:rPr>
              <a:t>pesadillesca</a:t>
            </a:r>
            <a:endParaRPr lang="es-CL" sz="2400" dirty="0">
              <a:solidFill>
                <a:schemeClr val="accent3">
                  <a:lumMod val="75000"/>
                </a:schemeClr>
              </a:solidFill>
            </a:endParaRPr>
          </a:p>
          <a:p>
            <a:endParaRPr lang="es-CL" dirty="0">
              <a:solidFill>
                <a:schemeClr val="accent3">
                  <a:lumMod val="75000"/>
                </a:schemeClr>
              </a:solidFill>
            </a:endParaRPr>
          </a:p>
          <a:p>
            <a:r>
              <a:rPr lang="es-CL" dirty="0">
                <a:solidFill>
                  <a:schemeClr val="accent3">
                    <a:lumMod val="75000"/>
                  </a:schemeClr>
                </a:solidFill>
              </a:rPr>
              <a:t>Mi esposa y yo estamos bajo un toque de queda en Nashville y con órdenes de quedarnos en casa a menos que tengamos que salir para asuntos esenciales. Salimos solo por la tarde, una vez al día, para caminar y coger aire. </a:t>
            </a:r>
          </a:p>
          <a:p>
            <a:endParaRPr lang="es-CL" dirty="0">
              <a:solidFill>
                <a:schemeClr val="accent3">
                  <a:lumMod val="75000"/>
                </a:schemeClr>
              </a:solidFill>
            </a:endParaRPr>
          </a:p>
          <a:p>
            <a:r>
              <a:rPr lang="es-CL" dirty="0">
                <a:solidFill>
                  <a:schemeClr val="accent3">
                    <a:lumMod val="75000"/>
                  </a:schemeClr>
                </a:solidFill>
              </a:rPr>
              <a:t>Durante nuestra caminata, veo más gente de la que he visto en los dieciséis años que llevamos en Tennessee. Casi todos son jóvenes. Veo mucha gente sola, hablando por sus teléfonos celulares. Algunas familias con niños pequeños, en grupitos de tres o cuatro. Una que otra pareja de </a:t>
            </a:r>
            <a:r>
              <a:rPr lang="es-CL" dirty="0" err="1">
                <a:solidFill>
                  <a:schemeClr val="accent3">
                    <a:lumMod val="75000"/>
                  </a:schemeClr>
                </a:solidFill>
              </a:rPr>
              <a:t>boomers</a:t>
            </a:r>
            <a:r>
              <a:rPr lang="es-CL" dirty="0">
                <a:solidFill>
                  <a:schemeClr val="accent3">
                    <a:lumMod val="75000"/>
                  </a:schemeClr>
                </a:solidFill>
              </a:rPr>
              <a:t> como nosotros. </a:t>
            </a:r>
          </a:p>
          <a:p>
            <a:endParaRPr lang="es-CL" dirty="0">
              <a:solidFill>
                <a:schemeClr val="accent3">
                  <a:lumMod val="75000"/>
                </a:schemeClr>
              </a:solidFill>
            </a:endParaRPr>
          </a:p>
          <a:p>
            <a:r>
              <a:rPr lang="es-CL" dirty="0">
                <a:solidFill>
                  <a:schemeClr val="accent3">
                    <a:lumMod val="75000"/>
                  </a:schemeClr>
                </a:solidFill>
              </a:rPr>
              <a:t>La experiencia siempre es rara porque todos mantenemos una distancia de diez pies. Cruzamos la calle para darnos espacio. Nos evitamos. De lejos, los niños se nos quedan mirando, nos sonríen, y nos dicen adiós con sus manitas. </a:t>
            </a:r>
          </a:p>
          <a:p>
            <a:endParaRPr lang="es-CL" dirty="0">
              <a:solidFill>
                <a:schemeClr val="accent3">
                  <a:lumMod val="75000"/>
                </a:schemeClr>
              </a:solidFill>
            </a:endParaRPr>
          </a:p>
          <a:p>
            <a:r>
              <a:rPr lang="es-CL" dirty="0">
                <a:solidFill>
                  <a:schemeClr val="accent3">
                    <a:lumMod val="75000"/>
                  </a:schemeClr>
                </a:solidFill>
              </a:rPr>
              <a:t>Después de dos semanas de lo mismo, tengo una intuición. Caigo en cuenta que estamos viviendo algo </a:t>
            </a:r>
            <a:r>
              <a:rPr lang="es-CL" dirty="0" err="1">
                <a:solidFill>
                  <a:schemeClr val="accent3">
                    <a:lumMod val="75000"/>
                  </a:schemeClr>
                </a:solidFill>
              </a:rPr>
              <a:t>pesadillesco</a:t>
            </a:r>
            <a:r>
              <a:rPr lang="es-CL" dirty="0">
                <a:solidFill>
                  <a:schemeClr val="accent3">
                    <a:lumMod val="75000"/>
                  </a:schemeClr>
                </a:solidFill>
              </a:rPr>
              <a:t> y que no sabemos cuándo terminará. Me pregunto si estoy soñando y ¿cuándo despertaré?</a:t>
            </a:r>
          </a:p>
        </p:txBody>
      </p:sp>
    </p:spTree>
    <p:extLst>
      <p:ext uri="{BB962C8B-B14F-4D97-AF65-F5344CB8AC3E}">
        <p14:creationId xmlns:p14="http://schemas.microsoft.com/office/powerpoint/2010/main" val="3256162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AFDCDB4-A46B-4B2B-A8E7-FF18C77FF1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6535" y="1021879"/>
            <a:ext cx="4698930" cy="4814241"/>
          </a:xfrm>
          <a:prstGeom prst="rect">
            <a:avLst/>
          </a:prstGeom>
        </p:spPr>
      </p:pic>
    </p:spTree>
    <p:extLst>
      <p:ext uri="{BB962C8B-B14F-4D97-AF65-F5344CB8AC3E}">
        <p14:creationId xmlns:p14="http://schemas.microsoft.com/office/powerpoint/2010/main" val="424566265"/>
      </p:ext>
    </p:extLst>
  </p:cSld>
  <p:clrMapOvr>
    <a:masterClrMapping/>
  </p:clrMapOvr>
</p:sld>
</file>

<file path=ppt/theme/theme1.xml><?xml version="1.0" encoding="utf-8"?>
<a:theme xmlns:a="http://schemas.openxmlformats.org/drawingml/2006/main" name="Distintivo">
  <a:themeElements>
    <a:clrScheme name="Distintivo">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Distintivo">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stintivo">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TM10001106[[fn=Distintivo]]</Template>
  <TotalTime>83</TotalTime>
  <Words>954</Words>
  <Application>Microsoft Office PowerPoint</Application>
  <PresentationFormat>Panorámica</PresentationFormat>
  <Paragraphs>65</Paragraphs>
  <Slides>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Comic Sans MS</vt:lpstr>
      <vt:lpstr>Gill Sans MT</vt:lpstr>
      <vt:lpstr>Impact</vt:lpstr>
      <vt:lpstr>Distintivo</vt:lpstr>
      <vt:lpstr>Pasos para escribir un microcuento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Pasos para escribir un microcuento</dc:title>
  <dc:creator>Felipe Montero Mallet (Alumno)</dc:creator>
  <cp:lastModifiedBy>Felipe Montero Mallet (Alumno)</cp:lastModifiedBy>
  <cp:revision>9</cp:revision>
  <dcterms:created xsi:type="dcterms:W3CDTF">2020-04-11T20:13:57Z</dcterms:created>
  <dcterms:modified xsi:type="dcterms:W3CDTF">2020-04-11T21:59:56Z</dcterms:modified>
</cp:coreProperties>
</file>