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25"/>
  </p:notesMasterIdLst>
  <p:sldIdLst>
    <p:sldId id="298" r:id="rId2"/>
    <p:sldId id="287" r:id="rId3"/>
    <p:sldId id="292" r:id="rId4"/>
    <p:sldId id="294" r:id="rId5"/>
    <p:sldId id="299" r:id="rId6"/>
    <p:sldId id="288" r:id="rId7"/>
    <p:sldId id="300" r:id="rId8"/>
    <p:sldId id="296" r:id="rId9"/>
    <p:sldId id="290" r:id="rId10"/>
    <p:sldId id="289" r:id="rId11"/>
    <p:sldId id="291" r:id="rId12"/>
    <p:sldId id="280" r:id="rId13"/>
    <p:sldId id="281" r:id="rId14"/>
    <p:sldId id="282" r:id="rId15"/>
    <p:sldId id="283" r:id="rId16"/>
    <p:sldId id="301" r:id="rId17"/>
    <p:sldId id="284" r:id="rId18"/>
    <p:sldId id="302" r:id="rId19"/>
    <p:sldId id="303" r:id="rId20"/>
    <p:sldId id="304" r:id="rId21"/>
    <p:sldId id="285" r:id="rId22"/>
    <p:sldId id="259" r:id="rId23"/>
    <p:sldId id="28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6355" autoAdjust="0"/>
  </p:normalViewPr>
  <p:slideViewPr>
    <p:cSldViewPr snapToGrid="0">
      <p:cViewPr varScale="1">
        <p:scale>
          <a:sx n="64" d="100"/>
          <a:sy n="64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96960-DCC4-40CA-82AA-D8FA7546A4B3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B4674-0B56-4400-9B10-5E34268E8B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13777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B4674-0B56-4400-9B10-5E34268E8B5D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359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B4674-0B56-4400-9B10-5E34268E8B5D}" type="slidenum">
              <a:rPr lang="es-CL" smtClean="0"/>
              <a:t>23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1337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B4674-0B56-4400-9B10-5E34268E8B5D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7024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B4674-0B56-4400-9B10-5E34268E8B5D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2258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B4674-0B56-4400-9B10-5E34268E8B5D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08574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B4674-0B56-4400-9B10-5E34268E8B5D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26632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B4674-0B56-4400-9B10-5E34268E8B5D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5697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B4674-0B56-4400-9B10-5E34268E8B5D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1973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B4674-0B56-4400-9B10-5E34268E8B5D}" type="slidenum">
              <a:rPr lang="es-CL" smtClean="0"/>
              <a:t>19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669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B4674-0B56-4400-9B10-5E34268E8B5D}" type="slidenum">
              <a:rPr lang="es-CL" smtClean="0"/>
              <a:t>20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0115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921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114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188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8086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801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081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935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886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869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714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641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701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761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812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88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919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202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8971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gard/publications/The_Global_Impact_of_Respiratory_Disease_ES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vistapediatria.cl/volumenes/2017/vol14num1/pdf/OXIGENOTERAPIA.pdf" TargetMode="External"/><Relationship Id="rId5" Type="http://schemas.openxmlformats.org/officeDocument/2006/relationships/hyperlink" Target="https://ocw.unican.es/pluginfile.php/837/course/section/902/Apuntes%20de%20Oxigenoterapia.pdf" TargetMode="External"/><Relationship Id="rId4" Type="http://schemas.openxmlformats.org/officeDocument/2006/relationships/hyperlink" Target="http://himfg.com.mx/descargas/documentos/planeacion/guiasclinicasHIM/oxigenotrepia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8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Sistema de bajo flujo:</a:t>
            </a:r>
            <a:br>
              <a:rPr lang="es-CL" sz="48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es-CL" sz="48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Mascarilla simple</a:t>
            </a:r>
            <a:endParaRPr lang="es-CL" sz="4800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7" name="Picture 6" descr="Resultado de imagen de mascarilla simp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4" t="10560" r="13865" b="8224"/>
          <a:stretch/>
        </p:blipFill>
        <p:spPr bwMode="auto">
          <a:xfrm>
            <a:off x="1141409" y="2249487"/>
            <a:ext cx="4878389" cy="35417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i2.wp.com/enfermeriabuenosaires.com/wp-content/uploads/2019/03/mascarilla-2.jpg?resize=530%2C319&amp;ssl=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2" r="7912"/>
          <a:stretch/>
        </p:blipFill>
        <p:spPr bwMode="auto">
          <a:xfrm>
            <a:off x="6172200" y="2249487"/>
            <a:ext cx="4875211" cy="35417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13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Rectángulo redondeado 3"/>
          <p:cNvSpPr/>
          <p:nvPr/>
        </p:nvSpPr>
        <p:spPr>
          <a:xfrm>
            <a:off x="1141412" y="2249487"/>
            <a:ext cx="2499255" cy="575139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Cuidados</a:t>
            </a:r>
            <a:endParaRPr lang="es-CL" b="1" dirty="0"/>
          </a:p>
        </p:txBody>
      </p:sp>
      <p:sp>
        <p:nvSpPr>
          <p:cNvPr id="5" name="Rectángulo redondeado 4"/>
          <p:cNvSpPr/>
          <p:nvPr/>
        </p:nvSpPr>
        <p:spPr>
          <a:xfrm>
            <a:off x="2221091" y="3029231"/>
            <a:ext cx="7937061" cy="45761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b="1" dirty="0" smtClean="0"/>
              <a:t>Vigilar fugas de aire, fundamentalmente hacia los ojos del paciente.</a:t>
            </a:r>
            <a:endParaRPr lang="es-CL" b="1" dirty="0"/>
          </a:p>
        </p:txBody>
      </p:sp>
      <p:sp>
        <p:nvSpPr>
          <p:cNvPr id="6" name="Rectángulo redondeado 5"/>
          <p:cNvSpPr/>
          <p:nvPr/>
        </p:nvSpPr>
        <p:spPr>
          <a:xfrm>
            <a:off x="2221092" y="3749894"/>
            <a:ext cx="7937060" cy="45761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b="1" dirty="0" smtClean="0"/>
              <a:t>Valorar la mucosa nasal y oral.</a:t>
            </a:r>
            <a:endParaRPr lang="es-CL" b="1" dirty="0"/>
          </a:p>
        </p:txBody>
      </p:sp>
      <p:sp>
        <p:nvSpPr>
          <p:cNvPr id="7" name="Rectángulo redondeado 6"/>
          <p:cNvSpPr/>
          <p:nvPr/>
        </p:nvSpPr>
        <p:spPr>
          <a:xfrm>
            <a:off x="2221092" y="4470557"/>
            <a:ext cx="7937060" cy="4572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b="1" dirty="0" smtClean="0"/>
              <a:t>Controlar la posición de la mascarilla.</a:t>
            </a:r>
            <a:endParaRPr lang="es-CL" b="1" dirty="0"/>
          </a:p>
        </p:txBody>
      </p:sp>
      <p:sp>
        <p:nvSpPr>
          <p:cNvPr id="8" name="Rectángulo redondeado 7"/>
          <p:cNvSpPr/>
          <p:nvPr/>
        </p:nvSpPr>
        <p:spPr>
          <a:xfrm>
            <a:off x="2221092" y="5190804"/>
            <a:ext cx="7937060" cy="4572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b="1" dirty="0" smtClean="0"/>
              <a:t>Valorar los puntos de apoyo de la mascarilla para evitar lesiones.</a:t>
            </a:r>
            <a:endParaRPr lang="es-CL" b="1" dirty="0"/>
          </a:p>
        </p:txBody>
      </p:sp>
      <p:cxnSp>
        <p:nvCxnSpPr>
          <p:cNvPr id="9" name="Conector angular 8"/>
          <p:cNvCxnSpPr>
            <a:stCxn id="4" idx="1"/>
            <a:endCxn id="5" idx="1"/>
          </p:cNvCxnSpPr>
          <p:nvPr/>
        </p:nvCxnSpPr>
        <p:spPr>
          <a:xfrm rot="10800000" flipH="1" flipV="1">
            <a:off x="1141411" y="2537057"/>
            <a:ext cx="1079679" cy="720982"/>
          </a:xfrm>
          <a:prstGeom prst="bentConnector3">
            <a:avLst>
              <a:gd name="adj1" fmla="val -21173"/>
            </a:avLst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Conector angular 9"/>
          <p:cNvCxnSpPr>
            <a:stCxn id="4" idx="1"/>
            <a:endCxn id="6" idx="1"/>
          </p:cNvCxnSpPr>
          <p:nvPr/>
        </p:nvCxnSpPr>
        <p:spPr>
          <a:xfrm rot="10800000" flipH="1" flipV="1">
            <a:off x="1141412" y="2537056"/>
            <a:ext cx="1079680" cy="1441645"/>
          </a:xfrm>
          <a:prstGeom prst="bentConnector3">
            <a:avLst>
              <a:gd name="adj1" fmla="val -21173"/>
            </a:avLst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Conector angular 10"/>
          <p:cNvCxnSpPr>
            <a:stCxn id="4" idx="1"/>
            <a:endCxn id="7" idx="1"/>
          </p:cNvCxnSpPr>
          <p:nvPr/>
        </p:nvCxnSpPr>
        <p:spPr>
          <a:xfrm rot="10800000" flipH="1" flipV="1">
            <a:off x="1141412" y="2537057"/>
            <a:ext cx="1079680" cy="2162100"/>
          </a:xfrm>
          <a:prstGeom prst="bentConnector3">
            <a:avLst>
              <a:gd name="adj1" fmla="val -21173"/>
            </a:avLst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Conector angular 11"/>
          <p:cNvCxnSpPr>
            <a:stCxn id="4" idx="1"/>
            <a:endCxn id="8" idx="1"/>
          </p:cNvCxnSpPr>
          <p:nvPr/>
        </p:nvCxnSpPr>
        <p:spPr>
          <a:xfrm rot="10800000" flipH="1" flipV="1">
            <a:off x="1141412" y="2537056"/>
            <a:ext cx="1079680" cy="2882347"/>
          </a:xfrm>
          <a:prstGeom prst="bentConnector3">
            <a:avLst>
              <a:gd name="adj1" fmla="val -21173"/>
            </a:avLst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Rectángulo redondeado 12"/>
          <p:cNvSpPr/>
          <p:nvPr/>
        </p:nvSpPr>
        <p:spPr>
          <a:xfrm>
            <a:off x="2221092" y="5943600"/>
            <a:ext cx="7937060" cy="4572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b="1" dirty="0" smtClean="0"/>
              <a:t>Revisar regularmente el flujo y la concentración de oxígeno.</a:t>
            </a:r>
            <a:endParaRPr lang="es-CL" b="1" dirty="0"/>
          </a:p>
        </p:txBody>
      </p:sp>
      <p:cxnSp>
        <p:nvCxnSpPr>
          <p:cNvPr id="14" name="Conector angular 13"/>
          <p:cNvCxnSpPr>
            <a:stCxn id="4" idx="1"/>
            <a:endCxn id="13" idx="1"/>
          </p:cNvCxnSpPr>
          <p:nvPr/>
        </p:nvCxnSpPr>
        <p:spPr>
          <a:xfrm rot="10800000" flipH="1" flipV="1">
            <a:off x="1141412" y="2537056"/>
            <a:ext cx="1079680" cy="3635143"/>
          </a:xfrm>
          <a:prstGeom prst="bentConnector3">
            <a:avLst>
              <a:gd name="adj1" fmla="val -21173"/>
            </a:avLst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Título 3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s-CL" sz="48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Sistema </a:t>
            </a:r>
            <a:r>
              <a:rPr lang="es-CL" sz="48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de bajo flujo: </a:t>
            </a:r>
            <a:r>
              <a:rPr lang="es-CL" sz="48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es-CL" sz="48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es-CL" sz="48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Mascarilla </a:t>
            </a:r>
            <a:r>
              <a:rPr lang="es-CL" sz="48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 reservorio </a:t>
            </a:r>
            <a:endParaRPr lang="es-CL" sz="4800" dirty="0"/>
          </a:p>
        </p:txBody>
      </p:sp>
    </p:spTree>
    <p:extLst>
      <p:ext uri="{BB962C8B-B14F-4D97-AF65-F5344CB8AC3E}">
        <p14:creationId xmlns:p14="http://schemas.microsoft.com/office/powerpoint/2010/main" val="184831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8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Sistema de </a:t>
            </a:r>
            <a:r>
              <a:rPr lang="es-CL" sz="48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alto flujo</a:t>
            </a:r>
            <a:endParaRPr lang="es-CL" sz="4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Rectángulo redondeado 4"/>
          <p:cNvSpPr/>
          <p:nvPr/>
        </p:nvSpPr>
        <p:spPr>
          <a:xfrm>
            <a:off x="2089062" y="3030568"/>
            <a:ext cx="5458895" cy="148598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b="1" dirty="0" smtClean="0"/>
              <a:t>Se caracterizan por el aporte constante de la concentración de oxígeno. No necesita de la inspiración conjunta de aire ambiental y oxígeno, a diferencia de los dispositivos de bajo flujo.</a:t>
            </a:r>
            <a:endParaRPr lang="es-CL" b="1" dirty="0"/>
          </a:p>
        </p:txBody>
      </p:sp>
      <p:sp>
        <p:nvSpPr>
          <p:cNvPr id="6" name="Rectángulo redondeado 5"/>
          <p:cNvSpPr/>
          <p:nvPr/>
        </p:nvSpPr>
        <p:spPr>
          <a:xfrm>
            <a:off x="2089063" y="4668956"/>
            <a:ext cx="5458894" cy="57513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b="1" dirty="0" smtClean="0"/>
              <a:t>La FiO2 es constante, controlada y concisa.</a:t>
            </a:r>
            <a:endParaRPr lang="es-CL" b="1" dirty="0"/>
          </a:p>
        </p:txBody>
      </p:sp>
      <p:sp>
        <p:nvSpPr>
          <p:cNvPr id="7" name="Rectángulo redondeado 6"/>
          <p:cNvSpPr/>
          <p:nvPr/>
        </p:nvSpPr>
        <p:spPr>
          <a:xfrm>
            <a:off x="1141412" y="2249487"/>
            <a:ext cx="2499255" cy="57513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Características</a:t>
            </a:r>
            <a:endParaRPr lang="es-CL" b="1" dirty="0"/>
          </a:p>
        </p:txBody>
      </p:sp>
      <p:cxnSp>
        <p:nvCxnSpPr>
          <p:cNvPr id="9" name="Conector angular 8"/>
          <p:cNvCxnSpPr>
            <a:stCxn id="7" idx="1"/>
            <a:endCxn id="5" idx="1"/>
          </p:cNvCxnSpPr>
          <p:nvPr/>
        </p:nvCxnSpPr>
        <p:spPr>
          <a:xfrm rot="10800000" flipH="1" flipV="1">
            <a:off x="1141412" y="2537057"/>
            <a:ext cx="947650" cy="1236506"/>
          </a:xfrm>
          <a:prstGeom prst="bentConnector3">
            <a:avLst>
              <a:gd name="adj1" fmla="val -24123"/>
            </a:avLst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Conector angular 10"/>
          <p:cNvCxnSpPr>
            <a:stCxn id="7" idx="1"/>
            <a:endCxn id="6" idx="1"/>
          </p:cNvCxnSpPr>
          <p:nvPr/>
        </p:nvCxnSpPr>
        <p:spPr>
          <a:xfrm rot="10800000" flipH="1" flipV="1">
            <a:off x="1141411" y="2537056"/>
            <a:ext cx="947651" cy="2419469"/>
          </a:xfrm>
          <a:prstGeom prst="bentConnector3">
            <a:avLst>
              <a:gd name="adj1" fmla="val -24123"/>
            </a:avLst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8676" name="Picture 4" descr="https://cdn.imgbin.com/10/0/5/imgbin-sleep-apnea-continuous-positive-airway-pressure-therapy-mask-health-3zKtaR8fy0VAjM9cg3TSPKj3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1" r="10229" b="2072"/>
          <a:stretch/>
        </p:blipFill>
        <p:spPr bwMode="auto">
          <a:xfrm>
            <a:off x="8290458" y="1619369"/>
            <a:ext cx="3657600" cy="523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47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8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Sistema de alto </a:t>
            </a:r>
            <a:r>
              <a:rPr lang="es-CL" sz="48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flujo:</a:t>
            </a:r>
            <a:br>
              <a:rPr lang="es-CL" sz="48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es-CL" sz="48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Mascarilla tipo Venturi</a:t>
            </a:r>
            <a:endParaRPr lang="es-CL" sz="4800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5362" name="Picture 2" descr="Resultado de imagen de mascarilla ventu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0" y="2249486"/>
            <a:ext cx="4878389" cy="35417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Resultado de imagen de mascarilla ventu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2249486"/>
            <a:ext cx="4875211" cy="35417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51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8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Sistema de alto flujo:</a:t>
            </a:r>
            <a:br>
              <a:rPr lang="es-CL" sz="48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es-CL" sz="48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Mascarilla tipo Venturi</a:t>
            </a:r>
            <a:endParaRPr lang="es-CL" sz="4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Rectángulo redondeado 4"/>
          <p:cNvSpPr/>
          <p:nvPr/>
        </p:nvSpPr>
        <p:spPr>
          <a:xfrm>
            <a:off x="764771" y="2266604"/>
            <a:ext cx="10690167" cy="139653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b="1" dirty="0" smtClean="0"/>
              <a:t>Esta mascarilla contienen válvulas de Venturi, que utilizan el principio de Bernoulli. Cuando el oxígeno pasa por un orificio estrecho, aumenta su velocidad arrastrando a través de presión negativa, aire ambiente que se mezcla con el oxígeno. Logrando de esta forma, una concentración de FiO2 estable. </a:t>
            </a:r>
            <a:endParaRPr lang="es-CL" b="1" dirty="0"/>
          </a:p>
        </p:txBody>
      </p:sp>
      <p:sp>
        <p:nvSpPr>
          <p:cNvPr id="6" name="Rectángulo redondeado 5"/>
          <p:cNvSpPr/>
          <p:nvPr/>
        </p:nvSpPr>
        <p:spPr>
          <a:xfrm>
            <a:off x="604993" y="4165413"/>
            <a:ext cx="11062852" cy="61351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b="1" dirty="0" smtClean="0"/>
              <a:t>Por lo tanto, la FiO2 administrada dependerá de las variables del flujo y apertura de la válvula.</a:t>
            </a:r>
            <a:endParaRPr lang="es-CL" b="1" dirty="0"/>
          </a:p>
        </p:txBody>
      </p:sp>
      <p:sp>
        <p:nvSpPr>
          <p:cNvPr id="7" name="Rectángulo redondeado 6"/>
          <p:cNvSpPr/>
          <p:nvPr/>
        </p:nvSpPr>
        <p:spPr>
          <a:xfrm>
            <a:off x="2424297" y="4978431"/>
            <a:ext cx="7424244" cy="45442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b="1" dirty="0" smtClean="0"/>
              <a:t>Es el sistema más representativo de los dispositivos de alto flujo.</a:t>
            </a:r>
            <a:endParaRPr lang="es-CL" b="1" dirty="0"/>
          </a:p>
        </p:txBody>
      </p:sp>
      <p:sp>
        <p:nvSpPr>
          <p:cNvPr id="8" name="Rectángulo redondeado 7"/>
          <p:cNvSpPr/>
          <p:nvPr/>
        </p:nvSpPr>
        <p:spPr>
          <a:xfrm>
            <a:off x="3312131" y="6285474"/>
            <a:ext cx="5595445" cy="453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b="1" dirty="0" smtClean="0"/>
              <a:t>Abarca la nariz, boca y mentón del paciente.</a:t>
            </a:r>
            <a:endParaRPr lang="es-CL" b="1" dirty="0"/>
          </a:p>
        </p:txBody>
      </p:sp>
      <p:sp>
        <p:nvSpPr>
          <p:cNvPr id="9" name="Rectángulo redondeado 8"/>
          <p:cNvSpPr/>
          <p:nvPr/>
        </p:nvSpPr>
        <p:spPr>
          <a:xfrm>
            <a:off x="1209987" y="5632367"/>
            <a:ext cx="9852864" cy="453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b="1" dirty="0">
                <a:solidFill>
                  <a:schemeClr val="tx1"/>
                </a:solidFill>
              </a:rPr>
              <a:t>Contiene unos orificios laterales, que posibilitan la salida del aire exhalado al exterior.</a:t>
            </a:r>
            <a:endParaRPr lang="es-ES" b="1" dirty="0"/>
          </a:p>
        </p:txBody>
      </p:sp>
      <p:sp>
        <p:nvSpPr>
          <p:cNvPr id="10" name="Flecha abajo 9"/>
          <p:cNvSpPr/>
          <p:nvPr/>
        </p:nvSpPr>
        <p:spPr>
          <a:xfrm>
            <a:off x="5967291" y="3754630"/>
            <a:ext cx="285126" cy="27451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3749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8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Sistema de alto flujo:</a:t>
            </a:r>
            <a:br>
              <a:rPr lang="es-CL" sz="48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es-CL" sz="48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Mascarilla tipo Venturi</a:t>
            </a:r>
            <a:endParaRPr lang="es-CL" sz="48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2691569"/>
              </p:ext>
            </p:extLst>
          </p:nvPr>
        </p:nvGraphicFramePr>
        <p:xfrm>
          <a:off x="1483518" y="2443452"/>
          <a:ext cx="9221787" cy="36576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557876"/>
                <a:gridCol w="4064655"/>
                <a:gridCol w="15992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smtClean="0"/>
                        <a:t>Dispositivos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smtClean="0"/>
                        <a:t>Flujo de oxígeno (</a:t>
                      </a:r>
                      <a:r>
                        <a:rPr lang="es-CL" sz="2400" dirty="0" err="1" smtClean="0"/>
                        <a:t>Lt</a:t>
                      </a:r>
                      <a:r>
                        <a:rPr lang="es-CL" sz="2400" dirty="0" smtClean="0"/>
                        <a:t>/min)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smtClean="0"/>
                        <a:t>FiO2</a:t>
                      </a:r>
                      <a:endParaRPr lang="es-CL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smtClean="0"/>
                        <a:t>Bajo flujo</a:t>
                      </a:r>
                      <a:r>
                        <a:rPr lang="es-CL" sz="2400" baseline="0" dirty="0" smtClean="0"/>
                        <a:t> (Verde)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smtClean="0"/>
                        <a:t>3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smtClean="0"/>
                        <a:t>24</a:t>
                      </a:r>
                      <a:endParaRPr lang="es-CL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smtClean="0"/>
                        <a:t>3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smtClean="0"/>
                        <a:t>26</a:t>
                      </a:r>
                      <a:endParaRPr lang="es-CL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smtClean="0"/>
                        <a:t>6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smtClean="0"/>
                        <a:t>28</a:t>
                      </a:r>
                      <a:endParaRPr lang="es-CL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smtClean="0"/>
                        <a:t>6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smtClean="0"/>
                        <a:t>30</a:t>
                      </a:r>
                      <a:endParaRPr lang="es-CL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smtClean="0"/>
                        <a:t>Alto flujo (Blanco)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smtClean="0"/>
                        <a:t>9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smtClean="0"/>
                        <a:t>35</a:t>
                      </a:r>
                      <a:endParaRPr lang="es-CL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smtClean="0"/>
                        <a:t>12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smtClean="0"/>
                        <a:t>40</a:t>
                      </a:r>
                      <a:endParaRPr lang="es-CL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smtClean="0"/>
                        <a:t>15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smtClean="0"/>
                        <a:t>50</a:t>
                      </a:r>
                      <a:endParaRPr lang="es-CL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148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8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Sistema de alto flujo:</a:t>
            </a:r>
            <a:br>
              <a:rPr lang="es-CL" sz="48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es-CL" sz="48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Mascarilla tipo Venturi</a:t>
            </a:r>
            <a:endParaRPr lang="es-CL" sz="4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Rectángulo redondeado 3"/>
          <p:cNvSpPr/>
          <p:nvPr/>
        </p:nvSpPr>
        <p:spPr>
          <a:xfrm>
            <a:off x="4917222" y="2408374"/>
            <a:ext cx="2354378" cy="453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b="1" dirty="0" smtClean="0"/>
              <a:t>Bajo flujo (Verde)</a:t>
            </a:r>
            <a:endParaRPr lang="es-CL" b="1" dirty="0"/>
          </a:p>
        </p:txBody>
      </p:sp>
      <p:pic>
        <p:nvPicPr>
          <p:cNvPr id="34818" name="Picture 2" descr="https://2.bp.blogspot.com/-V9Qz8Owvh4k/WtT_9Picm9I/AAAAAAAADfY/H6kFvgo-RU4CEU_Q5Cp2gnvpJFgjVtdKACEwYBhgL/s400/venturi%2Bverde%2B-%2Batensalu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084" y="3178190"/>
            <a:ext cx="7126653" cy="2957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27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8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Sistema de alto flujo:</a:t>
            </a:r>
            <a:br>
              <a:rPr lang="es-CL" sz="48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es-CL" sz="48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Mascarilla tipo Venturi</a:t>
            </a:r>
            <a:endParaRPr lang="es-CL" sz="4800" dirty="0"/>
          </a:p>
        </p:txBody>
      </p:sp>
      <p:pic>
        <p:nvPicPr>
          <p:cNvPr id="34820" name="Picture 4" descr="https://1.bp.blogspot.com/-D9c6mDe0x7A/WtT_8uCT7oI/AAAAAAAADfU/e8uczoVS8a8C-kMuzXFZ1--jfu8ZxlS-ACEwYBhgL/s400/venturi%2Bblanco%2B-%2Batensalu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083" y="3178189"/>
            <a:ext cx="7126653" cy="2957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redondeado 4"/>
          <p:cNvSpPr/>
          <p:nvPr/>
        </p:nvSpPr>
        <p:spPr>
          <a:xfrm>
            <a:off x="4917221" y="2403038"/>
            <a:ext cx="2354378" cy="453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b="1" dirty="0" smtClean="0"/>
              <a:t>Alto flujo (Blanco)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277094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8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Sistema de alto flujo:</a:t>
            </a:r>
            <a:br>
              <a:rPr lang="es-CL" sz="48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es-CL" sz="48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Mascarilla tipo Venturi</a:t>
            </a:r>
            <a:endParaRPr lang="es-CL" sz="4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3794" name="Picture 2" descr="https://3.bp.blogspot.com/-ls69wF0ncoc/WtT_8_e49TI/AAAAAAAADfE/CEeagp-uqGoa1g-ciWVb5oTY9rFBR7DEACLcBGAs/s400/multi-ventimask%2B-%2Batensalu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" y="2249487"/>
            <a:ext cx="4687163" cy="43983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https://1.bp.blogspot.com/-X20lDE6R2SY/WtUDYXUALYI/AAAAAAAADfg/QkNPxcZbVvMNeFjTZsohz642lp70qMokwCLcBGAs/s640/mascara%2Bmultiventuri%2B-%2Batensalu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248" y="2249487"/>
            <a:ext cx="4687163" cy="43983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8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Rectángulo redondeado 3"/>
          <p:cNvSpPr/>
          <p:nvPr/>
        </p:nvSpPr>
        <p:spPr>
          <a:xfrm>
            <a:off x="1141412" y="2249487"/>
            <a:ext cx="2499255" cy="575139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Cuidados</a:t>
            </a:r>
            <a:endParaRPr lang="es-CL" b="1" dirty="0"/>
          </a:p>
        </p:txBody>
      </p:sp>
      <p:sp>
        <p:nvSpPr>
          <p:cNvPr id="5" name="Rectángulo redondeado 4"/>
          <p:cNvSpPr/>
          <p:nvPr/>
        </p:nvSpPr>
        <p:spPr>
          <a:xfrm>
            <a:off x="2221091" y="3029231"/>
            <a:ext cx="7937061" cy="45761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b="1" dirty="0" smtClean="0"/>
              <a:t>Vigilar fugas de aire, fundamentalmente hacia los ojos del paciente.</a:t>
            </a:r>
            <a:endParaRPr lang="es-CL" b="1" dirty="0"/>
          </a:p>
        </p:txBody>
      </p:sp>
      <p:sp>
        <p:nvSpPr>
          <p:cNvPr id="6" name="Rectángulo redondeado 5"/>
          <p:cNvSpPr/>
          <p:nvPr/>
        </p:nvSpPr>
        <p:spPr>
          <a:xfrm>
            <a:off x="2221092" y="3749894"/>
            <a:ext cx="7937060" cy="45761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b="1" dirty="0" smtClean="0"/>
              <a:t>Valorar la mucosa nasal y oral.</a:t>
            </a:r>
            <a:endParaRPr lang="es-CL" b="1" dirty="0"/>
          </a:p>
        </p:txBody>
      </p:sp>
      <p:sp>
        <p:nvSpPr>
          <p:cNvPr id="7" name="Rectángulo redondeado 6"/>
          <p:cNvSpPr/>
          <p:nvPr/>
        </p:nvSpPr>
        <p:spPr>
          <a:xfrm>
            <a:off x="2221092" y="4470557"/>
            <a:ext cx="7937060" cy="4572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b="1" dirty="0" smtClean="0"/>
              <a:t>Controlar la posición de la mascarilla.</a:t>
            </a:r>
            <a:endParaRPr lang="es-CL" b="1" dirty="0"/>
          </a:p>
        </p:txBody>
      </p:sp>
      <p:sp>
        <p:nvSpPr>
          <p:cNvPr id="8" name="Rectángulo redondeado 7"/>
          <p:cNvSpPr/>
          <p:nvPr/>
        </p:nvSpPr>
        <p:spPr>
          <a:xfrm>
            <a:off x="2221092" y="5190804"/>
            <a:ext cx="7937060" cy="4572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b="1" dirty="0" smtClean="0"/>
              <a:t>Valorar los puntos de apoyo de la mascarilla para evitar lesiones.</a:t>
            </a:r>
            <a:endParaRPr lang="es-CL" b="1" dirty="0"/>
          </a:p>
        </p:txBody>
      </p:sp>
      <p:cxnSp>
        <p:nvCxnSpPr>
          <p:cNvPr id="10" name="Conector angular 9"/>
          <p:cNvCxnSpPr>
            <a:stCxn id="4" idx="1"/>
            <a:endCxn id="5" idx="1"/>
          </p:cNvCxnSpPr>
          <p:nvPr/>
        </p:nvCxnSpPr>
        <p:spPr>
          <a:xfrm rot="10800000" flipH="1" flipV="1">
            <a:off x="1141411" y="2537057"/>
            <a:ext cx="1079679" cy="720982"/>
          </a:xfrm>
          <a:prstGeom prst="bentConnector3">
            <a:avLst>
              <a:gd name="adj1" fmla="val -21173"/>
            </a:avLst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Conector angular 11"/>
          <p:cNvCxnSpPr>
            <a:stCxn id="4" idx="1"/>
            <a:endCxn id="6" idx="1"/>
          </p:cNvCxnSpPr>
          <p:nvPr/>
        </p:nvCxnSpPr>
        <p:spPr>
          <a:xfrm rot="10800000" flipH="1" flipV="1">
            <a:off x="1141412" y="2537056"/>
            <a:ext cx="1079680" cy="1441645"/>
          </a:xfrm>
          <a:prstGeom prst="bentConnector3">
            <a:avLst>
              <a:gd name="adj1" fmla="val -21173"/>
            </a:avLst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Conector angular 13"/>
          <p:cNvCxnSpPr>
            <a:stCxn id="4" idx="1"/>
            <a:endCxn id="7" idx="1"/>
          </p:cNvCxnSpPr>
          <p:nvPr/>
        </p:nvCxnSpPr>
        <p:spPr>
          <a:xfrm rot="10800000" flipH="1" flipV="1">
            <a:off x="1141412" y="2537057"/>
            <a:ext cx="1079680" cy="2162100"/>
          </a:xfrm>
          <a:prstGeom prst="bentConnector3">
            <a:avLst>
              <a:gd name="adj1" fmla="val -21173"/>
            </a:avLst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Conector angular 15"/>
          <p:cNvCxnSpPr>
            <a:stCxn id="4" idx="1"/>
            <a:endCxn id="8" idx="1"/>
          </p:cNvCxnSpPr>
          <p:nvPr/>
        </p:nvCxnSpPr>
        <p:spPr>
          <a:xfrm rot="10800000" flipH="1" flipV="1">
            <a:off x="1141412" y="2537056"/>
            <a:ext cx="1079680" cy="2882347"/>
          </a:xfrm>
          <a:prstGeom prst="bentConnector3">
            <a:avLst>
              <a:gd name="adj1" fmla="val -21173"/>
            </a:avLst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Rectángulo redondeado 16"/>
          <p:cNvSpPr/>
          <p:nvPr/>
        </p:nvSpPr>
        <p:spPr>
          <a:xfrm>
            <a:off x="2221092" y="5943600"/>
            <a:ext cx="7937060" cy="4572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b="1" dirty="0" smtClean="0"/>
              <a:t>Revisar regularmente el flujo y la concentración de oxígeno.</a:t>
            </a:r>
            <a:endParaRPr lang="es-CL" b="1" dirty="0"/>
          </a:p>
        </p:txBody>
      </p:sp>
      <p:cxnSp>
        <p:nvCxnSpPr>
          <p:cNvPr id="22" name="Conector angular 21"/>
          <p:cNvCxnSpPr>
            <a:stCxn id="4" idx="1"/>
            <a:endCxn id="17" idx="1"/>
          </p:cNvCxnSpPr>
          <p:nvPr/>
        </p:nvCxnSpPr>
        <p:spPr>
          <a:xfrm rot="10800000" flipH="1" flipV="1">
            <a:off x="1141412" y="2537056"/>
            <a:ext cx="1079680" cy="3635143"/>
          </a:xfrm>
          <a:prstGeom prst="bentConnector3">
            <a:avLst>
              <a:gd name="adj1" fmla="val -21173"/>
            </a:avLst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" name="Título 3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s-CL" sz="48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Sistema de alto flujo:</a:t>
            </a:r>
            <a:br>
              <a:rPr lang="es-CL" sz="48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es-CL" sz="48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Mascarilla tipo Venturi</a:t>
            </a:r>
            <a:endParaRPr lang="es-CL" sz="4800" dirty="0"/>
          </a:p>
        </p:txBody>
      </p:sp>
    </p:spTree>
    <p:extLst>
      <p:ext uri="{BB962C8B-B14F-4D97-AF65-F5344CB8AC3E}">
        <p14:creationId xmlns:p14="http://schemas.microsoft.com/office/powerpoint/2010/main" val="223829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8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Peligros del oxígeno</a:t>
            </a:r>
            <a:endParaRPr lang="es-CL" sz="4800" b="1" cap="none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Rectángulo redondeado 3"/>
          <p:cNvSpPr/>
          <p:nvPr/>
        </p:nvSpPr>
        <p:spPr>
          <a:xfrm>
            <a:off x="299805" y="2249487"/>
            <a:ext cx="11572406" cy="50870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La oxigenoterapia por lo general es bien tolerada, pero hay ciertos peligros asociados con la misma.</a:t>
            </a:r>
            <a:endParaRPr lang="es-CL" b="1" dirty="0"/>
          </a:p>
        </p:txBody>
      </p:sp>
      <p:sp>
        <p:nvSpPr>
          <p:cNvPr id="5" name="Rectángulo redondeado 4"/>
          <p:cNvSpPr/>
          <p:nvPr/>
        </p:nvSpPr>
        <p:spPr>
          <a:xfrm>
            <a:off x="1141412" y="3366978"/>
            <a:ext cx="3222884" cy="49323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Toxicidad por oxígeno</a:t>
            </a:r>
            <a:endParaRPr lang="es-CL" b="1" dirty="0"/>
          </a:p>
        </p:txBody>
      </p:sp>
      <p:sp>
        <p:nvSpPr>
          <p:cNvPr id="6" name="Rectángulo redondeado 5"/>
          <p:cNvSpPr/>
          <p:nvPr/>
        </p:nvSpPr>
        <p:spPr>
          <a:xfrm>
            <a:off x="1141412" y="5305344"/>
            <a:ext cx="3222884" cy="49323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Retención de CO2</a:t>
            </a:r>
            <a:endParaRPr lang="es-CL" b="1" dirty="0"/>
          </a:p>
        </p:txBody>
      </p:sp>
      <p:sp>
        <p:nvSpPr>
          <p:cNvPr id="9" name="Rectángulo redondeado 8"/>
          <p:cNvSpPr/>
          <p:nvPr/>
        </p:nvSpPr>
        <p:spPr>
          <a:xfrm>
            <a:off x="4961744" y="3001765"/>
            <a:ext cx="6085667" cy="122546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b="1" dirty="0" smtClean="0"/>
              <a:t>Cuando el oxígeno se </a:t>
            </a:r>
            <a:r>
              <a:rPr lang="es-CL" b="1" dirty="0" smtClean="0">
                <a:solidFill>
                  <a:srgbClr val="0070C0"/>
                </a:solidFill>
              </a:rPr>
              <a:t>metaboliza</a:t>
            </a:r>
            <a:r>
              <a:rPr lang="es-CL" b="1" dirty="0" smtClean="0"/>
              <a:t>, se producen radicales libres. Estos radicales son tóxicos para las células del árbol traqueobronquial</a:t>
            </a:r>
            <a:r>
              <a:rPr lang="es-CL" b="1" dirty="0"/>
              <a:t> </a:t>
            </a:r>
            <a:r>
              <a:rPr lang="es-CL" b="1" dirty="0" smtClean="0"/>
              <a:t>y el alvéolo pulmonar.</a:t>
            </a:r>
            <a:endParaRPr lang="es-CL" b="1" dirty="0"/>
          </a:p>
        </p:txBody>
      </p:sp>
      <p:sp>
        <p:nvSpPr>
          <p:cNvPr id="10" name="Rectángulo redondeado 9"/>
          <p:cNvSpPr/>
          <p:nvPr/>
        </p:nvSpPr>
        <p:spPr>
          <a:xfrm>
            <a:off x="4961744" y="4429563"/>
            <a:ext cx="6085667" cy="224479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b="1" dirty="0" smtClean="0"/>
              <a:t>Esto puede suceder en pacientes con enfermedades respiratorias (EPOC). Tratar a estos pacientes con oxígeno puede ser contraproducente, ya que tienen problemas en el intercambio gaseoso y retienen O2 y generan mucho CO2. Lo cual podría generar una </a:t>
            </a:r>
            <a:r>
              <a:rPr lang="es-CL" b="1" dirty="0" smtClean="0">
                <a:solidFill>
                  <a:srgbClr val="0070C0"/>
                </a:solidFill>
              </a:rPr>
              <a:t>hipercapnia</a:t>
            </a:r>
            <a:r>
              <a:rPr lang="es-CL" b="1" dirty="0" smtClean="0"/>
              <a:t>.</a:t>
            </a:r>
            <a:endParaRPr lang="es-CL" b="1" dirty="0"/>
          </a:p>
        </p:txBody>
      </p:sp>
      <p:cxnSp>
        <p:nvCxnSpPr>
          <p:cNvPr id="12" name="Conector recto de flecha 11"/>
          <p:cNvCxnSpPr>
            <a:stCxn id="5" idx="3"/>
            <a:endCxn id="9" idx="1"/>
          </p:cNvCxnSpPr>
          <p:nvPr/>
        </p:nvCxnSpPr>
        <p:spPr>
          <a:xfrm>
            <a:off x="4364296" y="3613593"/>
            <a:ext cx="597448" cy="9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>
            <a:stCxn id="6" idx="3"/>
            <a:endCxn id="10" idx="1"/>
          </p:cNvCxnSpPr>
          <p:nvPr/>
        </p:nvCxnSpPr>
        <p:spPr>
          <a:xfrm>
            <a:off x="4364296" y="5551959"/>
            <a:ext cx="59744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64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Rectángulo redondeado 3"/>
          <p:cNvSpPr/>
          <p:nvPr/>
        </p:nvSpPr>
        <p:spPr>
          <a:xfrm>
            <a:off x="1141412" y="2264278"/>
            <a:ext cx="9905999" cy="70984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b="1" dirty="0" smtClean="0"/>
              <a:t>Dispone de unos agujeros laterales para permitir la salida del volumen de aire espirado.</a:t>
            </a:r>
            <a:endParaRPr lang="es-CL" b="1" dirty="0"/>
          </a:p>
        </p:txBody>
      </p:sp>
      <p:sp>
        <p:nvSpPr>
          <p:cNvPr id="6" name="Rectángulo redondeado 5"/>
          <p:cNvSpPr/>
          <p:nvPr/>
        </p:nvSpPr>
        <p:spPr>
          <a:xfrm>
            <a:off x="3010040" y="3867771"/>
            <a:ext cx="6168745" cy="561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b="1" dirty="0" smtClean="0"/>
              <a:t>Incómodo para comer o hablar, suele producir calor.</a:t>
            </a:r>
            <a:endParaRPr lang="es-CL" b="1" dirty="0"/>
          </a:p>
        </p:txBody>
      </p:sp>
      <p:sp>
        <p:nvSpPr>
          <p:cNvPr id="8" name="Rectángulo redondeado 7"/>
          <p:cNvSpPr/>
          <p:nvPr/>
        </p:nvSpPr>
        <p:spPr>
          <a:xfrm>
            <a:off x="1141412" y="4608999"/>
            <a:ext cx="9905999" cy="70984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b="1" dirty="0" smtClean="0"/>
              <a:t>No administrar flujos inferiores a 5 </a:t>
            </a:r>
            <a:r>
              <a:rPr lang="es-CL" b="1" dirty="0" err="1" smtClean="0"/>
              <a:t>Lt</a:t>
            </a:r>
            <a:r>
              <a:rPr lang="es-CL" b="1" dirty="0" smtClean="0"/>
              <a:t>/min por riesgo de retención de dióxido de carbono (CO2)</a:t>
            </a:r>
            <a:endParaRPr lang="es-CL" b="1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3360162" y="3153750"/>
            <a:ext cx="5501727" cy="56162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b="1" dirty="0" smtClean="0"/>
              <a:t>Abarca la nariz, boca y mentón del paciente.</a:t>
            </a:r>
            <a:endParaRPr lang="es-CL" b="1" dirty="0"/>
          </a:p>
        </p:txBody>
      </p:sp>
      <p:sp>
        <p:nvSpPr>
          <p:cNvPr id="15" name="Título 3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s-CL" sz="48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Sistema de bajo flujo:</a:t>
            </a:r>
            <a:br>
              <a:rPr lang="es-CL" sz="48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es-CL" sz="48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Mascarilla simple</a:t>
            </a:r>
            <a:endParaRPr lang="es-CL" sz="4800" dirty="0"/>
          </a:p>
        </p:txBody>
      </p:sp>
    </p:spTree>
    <p:extLst>
      <p:ext uri="{BB962C8B-B14F-4D97-AF65-F5344CB8AC3E}">
        <p14:creationId xmlns:p14="http://schemas.microsoft.com/office/powerpoint/2010/main" val="170723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8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Peligros del oxígeno</a:t>
            </a:r>
            <a:endParaRPr lang="es-CL" sz="4800" b="1" cap="none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Rectángulo redondeado 6"/>
          <p:cNvSpPr/>
          <p:nvPr/>
        </p:nvSpPr>
        <p:spPr>
          <a:xfrm>
            <a:off x="1141412" y="2964487"/>
            <a:ext cx="3222884" cy="49323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Accidentes</a:t>
            </a:r>
            <a:endParaRPr lang="es-CL" b="1" dirty="0"/>
          </a:p>
        </p:txBody>
      </p:sp>
      <p:sp>
        <p:nvSpPr>
          <p:cNvPr id="8" name="Rectángulo redondeado 7"/>
          <p:cNvSpPr/>
          <p:nvPr/>
        </p:nvSpPr>
        <p:spPr>
          <a:xfrm>
            <a:off x="1141412" y="4628357"/>
            <a:ext cx="3222884" cy="49323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Sequedad de mucosas e irritación </a:t>
            </a:r>
            <a:endParaRPr lang="es-CL" b="1" dirty="0"/>
          </a:p>
        </p:txBody>
      </p:sp>
      <p:sp>
        <p:nvSpPr>
          <p:cNvPr id="9" name="Rectángulo redondeado 8"/>
          <p:cNvSpPr/>
          <p:nvPr/>
        </p:nvSpPr>
        <p:spPr>
          <a:xfrm>
            <a:off x="5201587" y="2463461"/>
            <a:ext cx="5845824" cy="149528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b="1" dirty="0" smtClean="0"/>
              <a:t>Sucede rara vez, puede pasar al manejar o guardar el oxígeno. Los pacientes, familiares o cuidadores deben ser advertidos que no pueden fumar, porque este es el mayor peligro para provocar fuego o una explosión.</a:t>
            </a:r>
            <a:endParaRPr lang="es-CL" b="1" dirty="0"/>
          </a:p>
        </p:txBody>
      </p:sp>
      <p:sp>
        <p:nvSpPr>
          <p:cNvPr id="10" name="Rectángulo redondeado 9"/>
          <p:cNvSpPr/>
          <p:nvPr/>
        </p:nvSpPr>
        <p:spPr>
          <a:xfrm>
            <a:off x="5201587" y="4358203"/>
            <a:ext cx="5845824" cy="1033539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b="1" dirty="0" smtClean="0"/>
              <a:t>Se evita mediante la humidificación adecuada del oxígeno antes de su llegada a las vías respiratorias.</a:t>
            </a:r>
            <a:endParaRPr lang="es-CL" b="1" dirty="0"/>
          </a:p>
        </p:txBody>
      </p:sp>
      <p:cxnSp>
        <p:nvCxnSpPr>
          <p:cNvPr id="12" name="Conector recto de flecha 11"/>
          <p:cNvCxnSpPr>
            <a:stCxn id="7" idx="3"/>
            <a:endCxn id="9" idx="1"/>
          </p:cNvCxnSpPr>
          <p:nvPr/>
        </p:nvCxnSpPr>
        <p:spPr>
          <a:xfrm>
            <a:off x="4364296" y="3211102"/>
            <a:ext cx="837291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>
            <a:stCxn id="8" idx="3"/>
            <a:endCxn id="10" idx="1"/>
          </p:cNvCxnSpPr>
          <p:nvPr/>
        </p:nvCxnSpPr>
        <p:spPr>
          <a:xfrm>
            <a:off x="4364296" y="4874972"/>
            <a:ext cx="837291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Resultado de imagen de pulmon animad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t="22869" r="7346" b="16491"/>
          <a:stretch/>
        </p:blipFill>
        <p:spPr bwMode="auto">
          <a:xfrm>
            <a:off x="9114020" y="153281"/>
            <a:ext cx="2923083" cy="209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25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8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Importante</a:t>
            </a:r>
            <a:endParaRPr lang="es-CL" sz="4800" b="1" cap="none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Rectángulo redondeado 3"/>
          <p:cNvSpPr/>
          <p:nvPr/>
        </p:nvSpPr>
        <p:spPr>
          <a:xfrm>
            <a:off x="1161646" y="2820506"/>
            <a:ext cx="6839972" cy="38015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Atención al nivel de agua bidestilada del humidificador.</a:t>
            </a:r>
            <a:endParaRPr lang="es-CL" b="1" dirty="0"/>
          </a:p>
        </p:txBody>
      </p:sp>
      <p:pic>
        <p:nvPicPr>
          <p:cNvPr id="37890" name="Picture 2" descr="Resultado de imagen de pikachu sorprendid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6"/>
          <a:stretch/>
        </p:blipFill>
        <p:spPr bwMode="auto">
          <a:xfrm>
            <a:off x="8347178" y="4332157"/>
            <a:ext cx="3844822" cy="252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redondeado 5"/>
          <p:cNvSpPr/>
          <p:nvPr/>
        </p:nvSpPr>
        <p:spPr>
          <a:xfrm>
            <a:off x="1161646" y="5190047"/>
            <a:ext cx="7165298" cy="62683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Para prevenir lesiones por presión, se pueden colocar </a:t>
            </a:r>
            <a:r>
              <a:rPr lang="es-CL" b="1" dirty="0" smtClean="0"/>
              <a:t>gasas en los puntos de apoyo.</a:t>
            </a:r>
            <a:endParaRPr lang="es-CL" b="1" dirty="0"/>
          </a:p>
        </p:txBody>
      </p:sp>
      <p:sp>
        <p:nvSpPr>
          <p:cNvPr id="7" name="Rectángulo redondeado 6"/>
          <p:cNvSpPr/>
          <p:nvPr/>
        </p:nvSpPr>
        <p:spPr>
          <a:xfrm>
            <a:off x="1138489" y="2264306"/>
            <a:ext cx="9571051" cy="381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Antes de administrar el oxígeno, debes verificar el buen funcionamiento de la red.</a:t>
            </a:r>
            <a:endParaRPr lang="es-CL" b="1" dirty="0"/>
          </a:p>
        </p:txBody>
      </p:sp>
      <p:sp>
        <p:nvSpPr>
          <p:cNvPr id="8" name="Rectángulo redondeado 7"/>
          <p:cNvSpPr/>
          <p:nvPr/>
        </p:nvSpPr>
        <p:spPr>
          <a:xfrm>
            <a:off x="1141412" y="3941004"/>
            <a:ext cx="8194454" cy="381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Se recomienda administrar el oxígeno en posición </a:t>
            </a:r>
            <a:r>
              <a:rPr lang="es-CL" b="1" dirty="0" err="1" smtClean="0"/>
              <a:t>fowler</a:t>
            </a:r>
            <a:r>
              <a:rPr lang="es-CL" b="1" dirty="0" smtClean="0"/>
              <a:t> o </a:t>
            </a:r>
            <a:r>
              <a:rPr lang="es-CL" b="1" dirty="0" err="1" smtClean="0"/>
              <a:t>semifowler</a:t>
            </a:r>
            <a:r>
              <a:rPr lang="es-CL" b="1" dirty="0" smtClean="0"/>
              <a:t>.</a:t>
            </a:r>
            <a:endParaRPr lang="es-CL" b="1" dirty="0"/>
          </a:p>
        </p:txBody>
      </p:sp>
      <p:sp>
        <p:nvSpPr>
          <p:cNvPr id="9" name="Rectángulo redondeado 8"/>
          <p:cNvSpPr/>
          <p:nvPr/>
        </p:nvSpPr>
        <p:spPr>
          <a:xfrm>
            <a:off x="1138489" y="3380034"/>
            <a:ext cx="9790735" cy="381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Siempre observar que el flujo y la concentración sean las indicadas por el médico.</a:t>
            </a:r>
            <a:endParaRPr lang="es-CL" b="1" dirty="0"/>
          </a:p>
        </p:txBody>
      </p:sp>
      <p:sp>
        <p:nvSpPr>
          <p:cNvPr id="10" name="Rectángulo redondeado 9"/>
          <p:cNvSpPr/>
          <p:nvPr/>
        </p:nvSpPr>
        <p:spPr>
          <a:xfrm>
            <a:off x="1141412" y="4501974"/>
            <a:ext cx="7165298" cy="50870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Siempre observar la tolerancia del paciente. Vigilar durante las primeras horas de la administración. 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33673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8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Actividad</a:t>
            </a:r>
            <a:endParaRPr lang="es-CL" sz="4800" b="1" cap="none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3" y="2097088"/>
            <a:ext cx="7957618" cy="4573535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es-CL" b="1" dirty="0" smtClean="0"/>
              <a:t>Deberá escribir este </a:t>
            </a:r>
            <a:r>
              <a:rPr lang="es-CL" b="1" dirty="0" err="1" smtClean="0"/>
              <a:t>ppt</a:t>
            </a:r>
            <a:r>
              <a:rPr lang="es-CL" b="1" dirty="0" smtClean="0"/>
              <a:t> en su cuaderno.</a:t>
            </a:r>
          </a:p>
          <a:p>
            <a:pPr marL="457200" indent="-457200">
              <a:buAutoNum type="arabicPeriod"/>
            </a:pPr>
            <a:r>
              <a:rPr lang="es-CL" b="1" dirty="0" smtClean="0"/>
              <a:t>Investigue </a:t>
            </a:r>
            <a:r>
              <a:rPr lang="es-CL" b="1" dirty="0" smtClean="0"/>
              <a:t>sobre las enfermedades ocupacionales pulmonares más comunes en Chile.</a:t>
            </a:r>
          </a:p>
          <a:p>
            <a:pPr marL="457200" indent="-457200">
              <a:buAutoNum type="arabicPeriod"/>
            </a:pPr>
            <a:r>
              <a:rPr lang="es-CL" b="1" dirty="0" smtClean="0"/>
              <a:t>Investigue sobre las enfermedades respiratorias más comunes en niños.</a:t>
            </a:r>
          </a:p>
          <a:p>
            <a:pPr marL="457200" indent="-457200">
              <a:buAutoNum type="arabicPeriod"/>
            </a:pPr>
            <a:r>
              <a:rPr lang="es-CL" b="1" dirty="0" smtClean="0"/>
              <a:t>Investigue sobre las enfermedades respiratorias más comunes en adultos.</a:t>
            </a:r>
          </a:p>
          <a:p>
            <a:pPr marL="457200" indent="-457200">
              <a:buAutoNum type="arabicPeriod"/>
            </a:pPr>
            <a:r>
              <a:rPr lang="es-CL" b="1" dirty="0" smtClean="0"/>
              <a:t>Realice un </a:t>
            </a:r>
            <a:r>
              <a:rPr lang="es-CL" b="1" dirty="0" smtClean="0"/>
              <a:t>mapa conceptual de </a:t>
            </a:r>
            <a:r>
              <a:rPr lang="es-CL" b="1" dirty="0" smtClean="0"/>
              <a:t>los sistemas de bajo flujo.</a:t>
            </a:r>
          </a:p>
          <a:p>
            <a:pPr marL="457200" indent="-457200">
              <a:buAutoNum type="arabicPeriod"/>
            </a:pPr>
            <a:r>
              <a:rPr lang="es-CL" b="1" dirty="0" smtClean="0"/>
              <a:t>Investigue todas las palabras que se encuentran coloreadas de </a:t>
            </a:r>
            <a:r>
              <a:rPr lang="es-CL" b="1" dirty="0" smtClean="0">
                <a:solidFill>
                  <a:srgbClr val="0070C0"/>
                </a:solidFill>
              </a:rPr>
              <a:t>azul.</a:t>
            </a:r>
            <a:endParaRPr lang="es-CL" b="1" dirty="0" smtClean="0">
              <a:solidFill>
                <a:srgbClr val="0070C0"/>
              </a:solidFill>
            </a:endParaRPr>
          </a:p>
          <a:p>
            <a:pPr marL="457200" indent="-457200">
              <a:buAutoNum type="arabicPeriod"/>
            </a:pPr>
            <a:endParaRPr lang="es-CL" b="1" dirty="0" smtClean="0"/>
          </a:p>
          <a:p>
            <a:pPr marL="457200" indent="-457200">
              <a:buAutoNum type="arabicPeriod"/>
            </a:pPr>
            <a:endParaRPr lang="es-CL" b="1" dirty="0" smtClean="0"/>
          </a:p>
          <a:p>
            <a:pPr marL="0" indent="0">
              <a:buNone/>
            </a:pPr>
            <a:endParaRPr lang="es-CL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098" y="1357803"/>
            <a:ext cx="2804566" cy="280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4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8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Bibliografía</a:t>
            </a:r>
            <a:endParaRPr lang="es-CL" sz="4800" b="1" cap="none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372987"/>
          </a:xfrm>
        </p:spPr>
        <p:txBody>
          <a:bodyPr>
            <a:normAutofit fontScale="70000" lnSpcReduction="20000"/>
          </a:bodyPr>
          <a:lstStyle/>
          <a:p>
            <a:r>
              <a:rPr lang="es-CL" b="1" dirty="0" smtClean="0"/>
              <a:t>Foro de las sociedades respiratorias internacionales. Asociación latinoamericana de tórax. 2017. El impacto mundial de la enfermedad respiratoria (2da Ed.) Obtenido de: </a:t>
            </a:r>
            <a:r>
              <a:rPr lang="es-CL" b="1" dirty="0">
                <a:hlinkClick r:id="rId3"/>
              </a:rPr>
              <a:t>https://</a:t>
            </a:r>
            <a:r>
              <a:rPr lang="es-CL" b="1" dirty="0" smtClean="0">
                <a:hlinkClick r:id="rId3"/>
              </a:rPr>
              <a:t>www.who.int/gard/publications/The_Global_Impact_of_Respiratory_Disease_ES.pdf</a:t>
            </a:r>
            <a:endParaRPr lang="es-CL" b="1" dirty="0" smtClean="0"/>
          </a:p>
          <a:p>
            <a:r>
              <a:rPr lang="es-CL" b="1" dirty="0" smtClean="0"/>
              <a:t>Jarillo A. Oxigenoterapia. Obtenido de: </a:t>
            </a:r>
            <a:r>
              <a:rPr lang="es-CL" b="1" dirty="0">
                <a:hlinkClick r:id="rId4"/>
              </a:rPr>
              <a:t>http://</a:t>
            </a:r>
            <a:r>
              <a:rPr lang="es-CL" b="1" dirty="0" smtClean="0">
                <a:hlinkClick r:id="rId4"/>
              </a:rPr>
              <a:t>himfg.com.mx/descargas/documentos/planeacion/guiasclinicasHIM/oxigenotrepia.pdf</a:t>
            </a:r>
            <a:endParaRPr lang="es-CL" b="1" dirty="0" smtClean="0"/>
          </a:p>
          <a:p>
            <a:r>
              <a:rPr lang="es-CL" b="1" dirty="0" err="1" smtClean="0"/>
              <a:t>Horra</a:t>
            </a:r>
            <a:r>
              <a:rPr lang="es-CL" b="1" dirty="0" smtClean="0"/>
              <a:t> I. Universidad de Cantabria. Oxigenoterapia. Obtenido de: </a:t>
            </a:r>
            <a:r>
              <a:rPr lang="es-CL" b="1" dirty="0">
                <a:hlinkClick r:id="rId5"/>
              </a:rPr>
              <a:t>https://</a:t>
            </a:r>
            <a:r>
              <a:rPr lang="es-CL" b="1" dirty="0" smtClean="0">
                <a:hlinkClick r:id="rId5"/>
              </a:rPr>
              <a:t>ocw.unican.es/pluginfile.php/837/course/section/902/Apuntes%2520de%2520Oxigenoterapia.pdf</a:t>
            </a:r>
            <a:endParaRPr lang="es-CL" b="1" dirty="0" smtClean="0"/>
          </a:p>
          <a:p>
            <a:r>
              <a:rPr lang="es-CL" b="1" dirty="0" smtClean="0"/>
              <a:t>Rodríguez J, Reyes M, Jorquera R. 2017. Departamento de Kinesiología (Universidad de Chile). Hospital de Niños Roberto del Rio. Obtenido de: </a:t>
            </a:r>
            <a:r>
              <a:rPr lang="es-CL" b="1" dirty="0">
                <a:hlinkClick r:id="rId6"/>
              </a:rPr>
              <a:t>https://www.revistapediatria.cl/volumenes/2017/vol14num1/pdf/OXIGENOTERAPIA.pdf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299963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7127705"/>
              </p:ext>
            </p:extLst>
          </p:nvPr>
        </p:nvGraphicFramePr>
        <p:xfrm>
          <a:off x="1158026" y="2448994"/>
          <a:ext cx="9906000" cy="18288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302000"/>
                <a:gridCol w="4168572"/>
                <a:gridCol w="24354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smtClean="0"/>
                        <a:t>Dispositivo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smtClean="0"/>
                        <a:t>Flujo de oxígeno</a:t>
                      </a:r>
                      <a:r>
                        <a:rPr lang="es-CL" sz="2400" baseline="0" dirty="0" smtClean="0"/>
                        <a:t> (</a:t>
                      </a:r>
                      <a:r>
                        <a:rPr lang="es-CL" sz="2400" baseline="0" dirty="0" err="1" smtClean="0"/>
                        <a:t>Lt</a:t>
                      </a:r>
                      <a:r>
                        <a:rPr lang="es-CL" sz="2400" baseline="0" dirty="0" smtClean="0"/>
                        <a:t>/min)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smtClean="0"/>
                        <a:t>FiO2 (%)</a:t>
                      </a:r>
                      <a:endParaRPr lang="es-CL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smtClean="0"/>
                        <a:t>Mascarilla simple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smtClean="0"/>
                        <a:t>5</a:t>
                      </a:r>
                      <a:r>
                        <a:rPr lang="es-CL" sz="2400" baseline="0" dirty="0" smtClean="0"/>
                        <a:t> – 6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smtClean="0"/>
                        <a:t>40</a:t>
                      </a:r>
                      <a:endParaRPr lang="es-CL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smtClean="0"/>
                        <a:t>6 – 7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smtClean="0"/>
                        <a:t>50</a:t>
                      </a:r>
                      <a:endParaRPr lang="es-CL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smtClean="0"/>
                        <a:t>7 - 8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smtClean="0"/>
                        <a:t>60</a:t>
                      </a:r>
                      <a:endParaRPr lang="es-CL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ítulo 3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s-CL" sz="48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Sistema de bajo flujo:</a:t>
            </a:r>
            <a:br>
              <a:rPr lang="es-CL" sz="48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es-CL" sz="48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Mascarilla simple</a:t>
            </a:r>
            <a:endParaRPr lang="es-CL" sz="4800" dirty="0"/>
          </a:p>
        </p:txBody>
      </p:sp>
    </p:spTree>
    <p:extLst>
      <p:ext uri="{BB962C8B-B14F-4D97-AF65-F5344CB8AC3E}">
        <p14:creationId xmlns:p14="http://schemas.microsoft.com/office/powerpoint/2010/main" val="70651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Rectángulo redondeado 3"/>
          <p:cNvSpPr/>
          <p:nvPr/>
        </p:nvSpPr>
        <p:spPr>
          <a:xfrm>
            <a:off x="1141412" y="2249487"/>
            <a:ext cx="2499255" cy="575139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Cuidados</a:t>
            </a:r>
            <a:endParaRPr lang="es-CL" b="1" dirty="0"/>
          </a:p>
        </p:txBody>
      </p:sp>
      <p:sp>
        <p:nvSpPr>
          <p:cNvPr id="5" name="Rectángulo redondeado 4"/>
          <p:cNvSpPr/>
          <p:nvPr/>
        </p:nvSpPr>
        <p:spPr>
          <a:xfrm>
            <a:off x="2221091" y="3029231"/>
            <a:ext cx="7937061" cy="45761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b="1" dirty="0" smtClean="0"/>
              <a:t>Vigilar fugas de aire, fundamentalmente hacia los ojos del paciente.</a:t>
            </a:r>
            <a:endParaRPr lang="es-CL" b="1" dirty="0"/>
          </a:p>
        </p:txBody>
      </p:sp>
      <p:sp>
        <p:nvSpPr>
          <p:cNvPr id="6" name="Rectángulo redondeado 5"/>
          <p:cNvSpPr/>
          <p:nvPr/>
        </p:nvSpPr>
        <p:spPr>
          <a:xfrm>
            <a:off x="2221092" y="3749894"/>
            <a:ext cx="7937060" cy="45761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b="1" dirty="0" smtClean="0"/>
              <a:t>Valorar la mucosa nasal y oral.</a:t>
            </a:r>
            <a:endParaRPr lang="es-CL" b="1" dirty="0"/>
          </a:p>
        </p:txBody>
      </p:sp>
      <p:sp>
        <p:nvSpPr>
          <p:cNvPr id="7" name="Rectángulo redondeado 6"/>
          <p:cNvSpPr/>
          <p:nvPr/>
        </p:nvSpPr>
        <p:spPr>
          <a:xfrm>
            <a:off x="2221092" y="4470557"/>
            <a:ext cx="7937060" cy="4572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b="1" dirty="0" smtClean="0"/>
              <a:t>Controlar la posición de la mascarilla.</a:t>
            </a:r>
            <a:endParaRPr lang="es-CL" b="1" dirty="0"/>
          </a:p>
        </p:txBody>
      </p:sp>
      <p:sp>
        <p:nvSpPr>
          <p:cNvPr id="8" name="Rectángulo redondeado 7"/>
          <p:cNvSpPr/>
          <p:nvPr/>
        </p:nvSpPr>
        <p:spPr>
          <a:xfrm>
            <a:off x="2221092" y="5190804"/>
            <a:ext cx="7937060" cy="4572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b="1" dirty="0" smtClean="0"/>
              <a:t>Valorar los puntos de apoyo de la mascarilla para evitar lesiones.</a:t>
            </a:r>
            <a:endParaRPr lang="es-CL" b="1" dirty="0"/>
          </a:p>
        </p:txBody>
      </p:sp>
      <p:cxnSp>
        <p:nvCxnSpPr>
          <p:cNvPr id="10" name="Conector angular 9"/>
          <p:cNvCxnSpPr>
            <a:stCxn id="4" idx="1"/>
            <a:endCxn id="5" idx="1"/>
          </p:cNvCxnSpPr>
          <p:nvPr/>
        </p:nvCxnSpPr>
        <p:spPr>
          <a:xfrm rot="10800000" flipH="1" flipV="1">
            <a:off x="1141411" y="2537057"/>
            <a:ext cx="1079679" cy="720982"/>
          </a:xfrm>
          <a:prstGeom prst="bentConnector3">
            <a:avLst>
              <a:gd name="adj1" fmla="val -21173"/>
            </a:avLst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Conector angular 11"/>
          <p:cNvCxnSpPr>
            <a:stCxn id="4" idx="1"/>
            <a:endCxn id="6" idx="1"/>
          </p:cNvCxnSpPr>
          <p:nvPr/>
        </p:nvCxnSpPr>
        <p:spPr>
          <a:xfrm rot="10800000" flipH="1" flipV="1">
            <a:off x="1141412" y="2537056"/>
            <a:ext cx="1079680" cy="1441645"/>
          </a:xfrm>
          <a:prstGeom prst="bentConnector3">
            <a:avLst>
              <a:gd name="adj1" fmla="val -21173"/>
            </a:avLst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Conector angular 13"/>
          <p:cNvCxnSpPr>
            <a:stCxn id="4" idx="1"/>
            <a:endCxn id="7" idx="1"/>
          </p:cNvCxnSpPr>
          <p:nvPr/>
        </p:nvCxnSpPr>
        <p:spPr>
          <a:xfrm rot="10800000" flipH="1" flipV="1">
            <a:off x="1141412" y="2537057"/>
            <a:ext cx="1079680" cy="2162100"/>
          </a:xfrm>
          <a:prstGeom prst="bentConnector3">
            <a:avLst>
              <a:gd name="adj1" fmla="val -21173"/>
            </a:avLst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Conector angular 15"/>
          <p:cNvCxnSpPr>
            <a:stCxn id="4" idx="1"/>
            <a:endCxn id="8" idx="1"/>
          </p:cNvCxnSpPr>
          <p:nvPr/>
        </p:nvCxnSpPr>
        <p:spPr>
          <a:xfrm rot="10800000" flipH="1" flipV="1">
            <a:off x="1141412" y="2537056"/>
            <a:ext cx="1079680" cy="2882347"/>
          </a:xfrm>
          <a:prstGeom prst="bentConnector3">
            <a:avLst>
              <a:gd name="adj1" fmla="val -21173"/>
            </a:avLst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Rectángulo redondeado 16"/>
          <p:cNvSpPr/>
          <p:nvPr/>
        </p:nvSpPr>
        <p:spPr>
          <a:xfrm>
            <a:off x="2221092" y="5943600"/>
            <a:ext cx="7937060" cy="4572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b="1" dirty="0" smtClean="0"/>
              <a:t>Revisar regularmente el flujo y la concentración de oxígeno.</a:t>
            </a:r>
            <a:endParaRPr lang="es-CL" b="1" dirty="0"/>
          </a:p>
        </p:txBody>
      </p:sp>
      <p:cxnSp>
        <p:nvCxnSpPr>
          <p:cNvPr id="22" name="Conector angular 21"/>
          <p:cNvCxnSpPr>
            <a:stCxn id="4" idx="1"/>
            <a:endCxn id="17" idx="1"/>
          </p:cNvCxnSpPr>
          <p:nvPr/>
        </p:nvCxnSpPr>
        <p:spPr>
          <a:xfrm rot="10800000" flipH="1" flipV="1">
            <a:off x="1141412" y="2537056"/>
            <a:ext cx="1079680" cy="3635143"/>
          </a:xfrm>
          <a:prstGeom prst="bentConnector3">
            <a:avLst>
              <a:gd name="adj1" fmla="val -21173"/>
            </a:avLst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" name="Título 3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s-CL" sz="48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Sistema de bajo flujo:</a:t>
            </a:r>
            <a:br>
              <a:rPr lang="es-CL" sz="48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es-CL" sz="48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Mascarilla simple</a:t>
            </a:r>
            <a:endParaRPr lang="es-CL" sz="4800" dirty="0"/>
          </a:p>
        </p:txBody>
      </p:sp>
    </p:spTree>
    <p:extLst>
      <p:ext uri="{BB962C8B-B14F-4D97-AF65-F5344CB8AC3E}">
        <p14:creationId xmlns:p14="http://schemas.microsoft.com/office/powerpoint/2010/main" val="322852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1506" name="Picture 2" descr="https://i1.wp.com/enfermeriabuenosaires.com/wp-content/uploads/2019/03/mascara-reservorio.jpg?resize=548%2C548&amp;ssl=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1" r="10930"/>
          <a:stretch/>
        </p:blipFill>
        <p:spPr bwMode="auto">
          <a:xfrm>
            <a:off x="1141409" y="2249486"/>
            <a:ext cx="4878389" cy="35417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Resultado de imagen de mascarilla con reservor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2249486"/>
            <a:ext cx="4875212" cy="35417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3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s-CL" sz="48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Sistema de bajo flujo:</a:t>
            </a:r>
            <a:br>
              <a:rPr lang="es-CL" sz="48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es-CL" sz="48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Mascarilla simple</a:t>
            </a:r>
            <a:endParaRPr lang="es-CL" sz="4800" dirty="0"/>
          </a:p>
        </p:txBody>
      </p:sp>
    </p:spTree>
    <p:extLst>
      <p:ext uri="{BB962C8B-B14F-4D97-AF65-F5344CB8AC3E}">
        <p14:creationId xmlns:p14="http://schemas.microsoft.com/office/powerpoint/2010/main" val="366169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Resultado de imagen de oxigenoterapia animad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6" r="7771" b="5432"/>
          <a:stretch/>
        </p:blipFill>
        <p:spPr bwMode="auto">
          <a:xfrm>
            <a:off x="7977244" y="2360075"/>
            <a:ext cx="4017818" cy="449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redondeado 4"/>
          <p:cNvSpPr/>
          <p:nvPr/>
        </p:nvSpPr>
        <p:spPr>
          <a:xfrm>
            <a:off x="290207" y="3316219"/>
            <a:ext cx="8212889" cy="49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b="1" dirty="0" smtClean="0"/>
              <a:t>Dispositivo sencillo para administrar altas concentraciones de oxígeno.</a:t>
            </a:r>
            <a:endParaRPr lang="es-CL" b="1" dirty="0"/>
          </a:p>
        </p:txBody>
      </p:sp>
      <p:sp>
        <p:nvSpPr>
          <p:cNvPr id="9" name="Rectángulo redondeado 8"/>
          <p:cNvSpPr/>
          <p:nvPr/>
        </p:nvSpPr>
        <p:spPr>
          <a:xfrm>
            <a:off x="494519" y="2625770"/>
            <a:ext cx="7804266" cy="4968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b="1" dirty="0" smtClean="0"/>
              <a:t>Mascarilla simple con una bolsa o reservorio en su extremo inferior. </a:t>
            </a:r>
            <a:endParaRPr lang="es-CL" b="1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1663357" y="4006668"/>
            <a:ext cx="5501727" cy="4968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b="1" dirty="0" smtClean="0"/>
              <a:t>Abarca la nariz, boca y mentón del paciente.</a:t>
            </a:r>
            <a:endParaRPr lang="es-CL" b="1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1469465" y="5392811"/>
            <a:ext cx="5854370" cy="4968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b="1" dirty="0" smtClean="0"/>
              <a:t>El reservorio debe estar inflado en todo momento.</a:t>
            </a:r>
            <a:endParaRPr lang="es-CL" b="1" dirty="0"/>
          </a:p>
        </p:txBody>
      </p:sp>
      <p:sp>
        <p:nvSpPr>
          <p:cNvPr id="13" name="Rectángulo redondeado 12"/>
          <p:cNvSpPr/>
          <p:nvPr/>
        </p:nvSpPr>
        <p:spPr>
          <a:xfrm>
            <a:off x="1312278" y="4702362"/>
            <a:ext cx="6168745" cy="49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b="1" dirty="0" smtClean="0"/>
              <a:t>Incómodo para comer o hablar, suele producir calor.</a:t>
            </a:r>
            <a:endParaRPr lang="es-CL" b="1" dirty="0"/>
          </a:p>
        </p:txBody>
      </p:sp>
      <p:sp>
        <p:nvSpPr>
          <p:cNvPr id="18" name="Título 3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s-CL" sz="48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Sistema de bajo flujo:</a:t>
            </a:r>
            <a:br>
              <a:rPr lang="es-CL" sz="48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es-CL" sz="48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Mascarilla simple</a:t>
            </a:r>
            <a:endParaRPr lang="es-CL" sz="4800" dirty="0"/>
          </a:p>
        </p:txBody>
      </p:sp>
    </p:spTree>
    <p:extLst>
      <p:ext uri="{BB962C8B-B14F-4D97-AF65-F5344CB8AC3E}">
        <p14:creationId xmlns:p14="http://schemas.microsoft.com/office/powerpoint/2010/main" val="302647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4195054" y="2249487"/>
            <a:ext cx="3829599" cy="5934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Reinhalación parcial</a:t>
            </a:r>
            <a:endParaRPr lang="es-CL" sz="2400" b="1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1875802" y="3200154"/>
            <a:ext cx="8468102" cy="49599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b="1" dirty="0" smtClean="0"/>
              <a:t>El oxígeno espirado retorna al reservorio y parte de él se vuelve a inspirar.</a:t>
            </a:r>
            <a:endParaRPr lang="es-CL" b="1" dirty="0"/>
          </a:p>
        </p:txBody>
      </p:sp>
      <p:sp>
        <p:nvSpPr>
          <p:cNvPr id="13" name="Rectángulo redondeado 12"/>
          <p:cNvSpPr/>
          <p:nvPr/>
        </p:nvSpPr>
        <p:spPr>
          <a:xfrm>
            <a:off x="1141412" y="4020344"/>
            <a:ext cx="9905999" cy="173899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b="1" dirty="0" smtClean="0"/>
              <a:t>El paciente inspira oxígeno y aire atmosférico a través de la mascarilla. Al realizar la espiración, parte del gas espirado ingresa en el reservorio y el otro sale de la mascarilla. El volumen que ingresa en el reservorio es principalmente de la tráquea y bronquios (donde no ocurre intercambio de gases), por lo tanto, el paciente reinhala el aire </a:t>
            </a:r>
            <a:r>
              <a:rPr lang="es-CL" b="1" dirty="0" smtClean="0"/>
              <a:t>oxigenado </a:t>
            </a:r>
            <a:r>
              <a:rPr lang="es-CL" b="1" dirty="0" smtClean="0"/>
              <a:t>que acaba de espirar. </a:t>
            </a:r>
            <a:endParaRPr lang="es-CL" b="1" dirty="0"/>
          </a:p>
        </p:txBody>
      </p:sp>
      <p:sp>
        <p:nvSpPr>
          <p:cNvPr id="15" name="Título 3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s-CL" sz="48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Sistema </a:t>
            </a:r>
            <a:r>
              <a:rPr lang="es-CL" sz="48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de bajo flujo: </a:t>
            </a:r>
            <a:r>
              <a:rPr lang="es-CL" sz="48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es-CL" sz="48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es-CL" sz="48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Mascarilla </a:t>
            </a:r>
            <a:r>
              <a:rPr lang="es-CL" sz="48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 reservorio </a:t>
            </a:r>
            <a:endParaRPr lang="es-CL" sz="4800" dirty="0"/>
          </a:p>
        </p:txBody>
      </p:sp>
    </p:spTree>
    <p:extLst>
      <p:ext uri="{BB962C8B-B14F-4D97-AF65-F5344CB8AC3E}">
        <p14:creationId xmlns:p14="http://schemas.microsoft.com/office/powerpoint/2010/main" val="4088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Rectángulo redondeado 6"/>
          <p:cNvSpPr/>
          <p:nvPr/>
        </p:nvSpPr>
        <p:spPr>
          <a:xfrm>
            <a:off x="1141412" y="3114011"/>
            <a:ext cx="8468102" cy="49599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b="1" dirty="0" smtClean="0"/>
              <a:t>Presenta tres válvulas que impiden la recirculación del oxígeno espirado. </a:t>
            </a:r>
            <a:endParaRPr lang="es-CL" b="1" dirty="0"/>
          </a:p>
        </p:txBody>
      </p:sp>
      <p:sp>
        <p:nvSpPr>
          <p:cNvPr id="8" name="Rectángulo redondeado 7"/>
          <p:cNvSpPr/>
          <p:nvPr/>
        </p:nvSpPr>
        <p:spPr>
          <a:xfrm>
            <a:off x="1720384" y="4022625"/>
            <a:ext cx="9327027" cy="99826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b="1" dirty="0" smtClean="0"/>
              <a:t>Una </a:t>
            </a:r>
            <a:r>
              <a:rPr lang="es-CL" b="1" dirty="0"/>
              <a:t>ubicada entre el reservorio y la mascarilla; permite que pase el oxígeno desde el reservorio durante la inspiración, pero impide que el CO2 espirado se mezcle con el oxígeno del reservorio.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1720384" y="5308940"/>
            <a:ext cx="9327027" cy="77410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b="1" dirty="0" smtClean="0"/>
              <a:t>Las otras dos se localizan a cada lado de la mascarilla y permiten la salida del CO2 exhalado al ambiente durante la espiración.</a:t>
            </a:r>
            <a:endParaRPr lang="es-CL" b="1" dirty="0"/>
          </a:p>
        </p:txBody>
      </p:sp>
      <p:cxnSp>
        <p:nvCxnSpPr>
          <p:cNvPr id="11" name="Conector angular 10"/>
          <p:cNvCxnSpPr>
            <a:stCxn id="7" idx="1"/>
            <a:endCxn id="8" idx="1"/>
          </p:cNvCxnSpPr>
          <p:nvPr/>
        </p:nvCxnSpPr>
        <p:spPr>
          <a:xfrm rot="10800000" flipH="1" flipV="1">
            <a:off x="1141412" y="3362007"/>
            <a:ext cx="578972" cy="1159749"/>
          </a:xfrm>
          <a:prstGeom prst="bentConnector3">
            <a:avLst>
              <a:gd name="adj1" fmla="val -39484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Conector angular 12"/>
          <p:cNvCxnSpPr>
            <a:stCxn id="7" idx="1"/>
            <a:endCxn id="10" idx="1"/>
          </p:cNvCxnSpPr>
          <p:nvPr/>
        </p:nvCxnSpPr>
        <p:spPr>
          <a:xfrm rot="10800000" flipH="1" flipV="1">
            <a:off x="1141412" y="3362007"/>
            <a:ext cx="578972" cy="2333983"/>
          </a:xfrm>
          <a:prstGeom prst="bentConnector3">
            <a:avLst>
              <a:gd name="adj1" fmla="val -39484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Rectángulo redondeado 13"/>
          <p:cNvSpPr/>
          <p:nvPr/>
        </p:nvSpPr>
        <p:spPr>
          <a:xfrm>
            <a:off x="4195054" y="2249487"/>
            <a:ext cx="3829599" cy="5934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No Reinhalación</a:t>
            </a:r>
            <a:endParaRPr lang="es-CL" sz="2400" b="1" dirty="0"/>
          </a:p>
        </p:txBody>
      </p:sp>
      <p:sp>
        <p:nvSpPr>
          <p:cNvPr id="16" name="Título 3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s-CL" sz="48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Sistema </a:t>
            </a:r>
            <a:r>
              <a:rPr lang="es-CL" sz="48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de bajo flujo: </a:t>
            </a:r>
            <a:r>
              <a:rPr lang="es-CL" sz="48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es-CL" sz="48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es-CL" sz="48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Mascarilla </a:t>
            </a:r>
            <a:r>
              <a:rPr lang="es-CL" sz="48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 reservorio </a:t>
            </a:r>
            <a:endParaRPr lang="es-CL" sz="4800" dirty="0"/>
          </a:p>
        </p:txBody>
      </p:sp>
    </p:spTree>
    <p:extLst>
      <p:ext uri="{BB962C8B-B14F-4D97-AF65-F5344CB8AC3E}">
        <p14:creationId xmlns:p14="http://schemas.microsoft.com/office/powerpoint/2010/main" val="373191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0367535"/>
              </p:ext>
            </p:extLst>
          </p:nvPr>
        </p:nvGraphicFramePr>
        <p:xfrm>
          <a:off x="1141413" y="2332616"/>
          <a:ext cx="9906000" cy="39319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302000"/>
                <a:gridCol w="4251700"/>
                <a:gridCol w="23523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smtClean="0"/>
                        <a:t>Dispositivos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smtClean="0"/>
                        <a:t>Flujo de oxígeno (</a:t>
                      </a:r>
                      <a:r>
                        <a:rPr lang="es-CL" sz="2400" dirty="0" err="1" smtClean="0"/>
                        <a:t>Lt</a:t>
                      </a:r>
                      <a:r>
                        <a:rPr lang="es-CL" sz="2400" dirty="0" smtClean="0"/>
                        <a:t>/min)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smtClean="0"/>
                        <a:t>FiO2</a:t>
                      </a:r>
                      <a:r>
                        <a:rPr lang="es-CL" sz="2400" baseline="0" dirty="0" smtClean="0"/>
                        <a:t> (%)</a:t>
                      </a:r>
                      <a:endParaRPr lang="es-CL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smtClean="0"/>
                        <a:t>Mascarilla</a:t>
                      </a:r>
                      <a:r>
                        <a:rPr lang="es-CL" sz="2400" baseline="0" dirty="0" smtClean="0"/>
                        <a:t> de reinhalación parcial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smtClean="0"/>
                        <a:t>6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smtClean="0"/>
                        <a:t>60</a:t>
                      </a:r>
                      <a:endParaRPr lang="es-CL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smtClean="0"/>
                        <a:t>7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smtClean="0"/>
                        <a:t>70</a:t>
                      </a:r>
                      <a:endParaRPr lang="es-CL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smtClean="0"/>
                        <a:t>8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smtClean="0"/>
                        <a:t>80</a:t>
                      </a:r>
                      <a:endParaRPr lang="es-CL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smtClean="0"/>
                        <a:t>9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smtClean="0"/>
                        <a:t>90</a:t>
                      </a:r>
                      <a:endParaRPr lang="es-CL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smtClean="0"/>
                        <a:t>10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smtClean="0"/>
                        <a:t>99</a:t>
                      </a:r>
                      <a:endParaRPr lang="es-CL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smtClean="0"/>
                        <a:t>Mascarilla de no reinhalación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smtClean="0"/>
                        <a:t>4</a:t>
                      </a:r>
                      <a:r>
                        <a:rPr lang="es-CL" sz="2400" baseline="0" dirty="0" smtClean="0"/>
                        <a:t> – 10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smtClean="0"/>
                        <a:t>60 - 100</a:t>
                      </a:r>
                      <a:endParaRPr lang="es-CL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ítulo 3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s-CL" sz="48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Sistema </a:t>
            </a:r>
            <a:r>
              <a:rPr lang="es-CL" sz="48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de bajo flujo: </a:t>
            </a:r>
            <a:r>
              <a:rPr lang="es-CL" sz="48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es-CL" sz="48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es-CL" sz="48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Mascarilla </a:t>
            </a:r>
            <a:r>
              <a:rPr lang="es-CL" sz="48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 reservorio </a:t>
            </a:r>
            <a:endParaRPr lang="es-CL" sz="4800" dirty="0"/>
          </a:p>
        </p:txBody>
      </p:sp>
    </p:spTree>
    <p:extLst>
      <p:ext uri="{BB962C8B-B14F-4D97-AF65-F5344CB8AC3E}">
        <p14:creationId xmlns:p14="http://schemas.microsoft.com/office/powerpoint/2010/main" val="110531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722</TotalTime>
  <Words>1157</Words>
  <Application>Microsoft Office PowerPoint</Application>
  <PresentationFormat>Panorámica</PresentationFormat>
  <Paragraphs>149</Paragraphs>
  <Slides>23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Trebuchet MS</vt:lpstr>
      <vt:lpstr>Circuito</vt:lpstr>
      <vt:lpstr>Sistema de bajo flujo: Mascarilla simple</vt:lpstr>
      <vt:lpstr>Sistema de bajo flujo: Mascarilla simple</vt:lpstr>
      <vt:lpstr>Sistema de bajo flujo: Mascarilla simple</vt:lpstr>
      <vt:lpstr>Sistema de bajo flujo: Mascarilla simple</vt:lpstr>
      <vt:lpstr>Sistema de bajo flujo: Mascarilla simple</vt:lpstr>
      <vt:lpstr>Sistema de bajo flujo: Mascarilla simple</vt:lpstr>
      <vt:lpstr>Sistema de bajo flujo:  Mascarilla con reservorio </vt:lpstr>
      <vt:lpstr>Sistema de bajo flujo:  Mascarilla con reservorio </vt:lpstr>
      <vt:lpstr>Sistema de bajo flujo:  Mascarilla con reservorio </vt:lpstr>
      <vt:lpstr>Sistema de bajo flujo:  Mascarilla con reservorio </vt:lpstr>
      <vt:lpstr>Sistema de alto flujo</vt:lpstr>
      <vt:lpstr>Sistema de alto flujo: Mascarilla tipo Venturi</vt:lpstr>
      <vt:lpstr>Sistema de alto flujo: Mascarilla tipo Venturi</vt:lpstr>
      <vt:lpstr>Sistema de alto flujo: Mascarilla tipo Venturi</vt:lpstr>
      <vt:lpstr>Sistema de alto flujo: Mascarilla tipo Venturi</vt:lpstr>
      <vt:lpstr>Sistema de alto flujo: Mascarilla tipo Venturi</vt:lpstr>
      <vt:lpstr>Sistema de alto flujo: Mascarilla tipo Venturi</vt:lpstr>
      <vt:lpstr>Sistema de alto flujo: Mascarilla tipo Venturi</vt:lpstr>
      <vt:lpstr>Peligros del oxígeno</vt:lpstr>
      <vt:lpstr>Peligros del oxígeno</vt:lpstr>
      <vt:lpstr>Importante</vt:lpstr>
      <vt:lpstr>Actividad</vt:lpstr>
      <vt:lpstr>Bibliografía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Oxigenoterapia</dc:title>
  <dc:creator>Alison Caroca Valenzuela</dc:creator>
  <cp:lastModifiedBy>Alison Caroca Valenzuela</cp:lastModifiedBy>
  <cp:revision>63</cp:revision>
  <dcterms:created xsi:type="dcterms:W3CDTF">2020-03-19T04:08:05Z</dcterms:created>
  <dcterms:modified xsi:type="dcterms:W3CDTF">2020-03-24T19:05:35Z</dcterms:modified>
</cp:coreProperties>
</file>