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032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920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966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853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138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138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160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15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22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252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285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CDEBB-5C69-4899-9FF1-620935F38065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4AA0-D833-4382-A465-14A26BAAF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60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stomerservice.ae/general-customer-service-protocols-for-businesse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PROTOCOLO DE ATENCIÓN EN BASE A CALIDAD Y PROLIJIDAD EN EL SERVICIO AL CLIENTE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ATENCIÓN DE CLIENTES GUÍA N°6 /2020</a:t>
            </a:r>
          </a:p>
          <a:p>
            <a:r>
              <a:rPr lang="es-CL" dirty="0" smtClean="0"/>
              <a:t>Centro Educacional Fernando de Aragón </a:t>
            </a:r>
          </a:p>
          <a:p>
            <a:r>
              <a:rPr lang="es-CL" dirty="0" smtClean="0"/>
              <a:t>Profesora: Mónica Carrasco Silva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16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39404" y="798491"/>
            <a:ext cx="907960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i="0" dirty="0" smtClean="0">
                <a:solidFill>
                  <a:srgbClr val="364373"/>
                </a:solidFill>
                <a:effectLst/>
                <a:latin typeface="Georgia" panose="02040502050405020303" pitchFamily="18" charset="0"/>
              </a:rPr>
              <a:t>Estilo y presentación</a:t>
            </a:r>
          </a:p>
          <a:p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Los </a:t>
            </a:r>
            <a:r>
              <a:rPr lang="es-CL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protocolos de atención</a:t>
            </a:r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al cliente se redactan de forma clara, didáctica, llamando frecuentemente a la reflexión. Debe exponer las situaciones paso a paso de manera que faciliten el aprendizaje y orienten, sin la necesidad de apoyarse en superiores o compañeros.</a:t>
            </a:r>
          </a:p>
          <a:p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Por tal, los </a:t>
            </a:r>
            <a:r>
              <a:rPr lang="es-CL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protocolos de servicio</a:t>
            </a:r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deben ser diseñados por personal con experiencia dentro de la empresa que conozcan las realidades y pormenores del trabajo, como supervisores y gerentes.</a:t>
            </a:r>
          </a:p>
          <a:p>
            <a:endParaRPr lang="es-CL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iminuto.edu/documents/1444318/13747609/grafico1.jpg/9b8e4fdd-02b6-4cbe-9f20-deea6960f89b?t=15270858463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40" y="147253"/>
            <a:ext cx="9517487" cy="625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1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1825" y="528034"/>
            <a:ext cx="1008415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 palabras del consultor en ventas Álvaro </a:t>
            </a:r>
            <a:r>
              <a:rPr lang="es-CL" sz="40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Arismendy</a:t>
            </a:r>
            <a:r>
              <a:rPr lang="es-CL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“un </a:t>
            </a:r>
            <a:r>
              <a:rPr lang="es-CL" sz="40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protocolo</a:t>
            </a:r>
            <a:r>
              <a:rPr lang="es-CL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de atención es la forma de plasmar, para toda la organización, el modo de actuar deseado frente al </a:t>
            </a:r>
            <a:r>
              <a:rPr lang="es-CL" sz="40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cliente</a:t>
            </a:r>
            <a:r>
              <a:rPr lang="es-CL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buscando unificar los criterios, conceptos, creencias e ideas diversas que se puedan tener respecto a qué es una buena atención”</a:t>
            </a:r>
            <a:endParaRPr lang="es-CL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CL" dirty="0" smtClean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3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2738" y="914399"/>
            <a:ext cx="88735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3600" b="0" i="0" dirty="0" smtClean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es-CL" sz="36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El </a:t>
            </a:r>
            <a:r>
              <a:rPr lang="es-CL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departamento de servicio al cliente</a:t>
            </a:r>
            <a:r>
              <a:rPr lang="es-CL" sz="36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es el verdadero rostro de la empresa, en los </a:t>
            </a:r>
            <a:r>
              <a:rPr lang="es-CL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ejecutivos</a:t>
            </a:r>
            <a:r>
              <a:rPr lang="es-CL" sz="36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de </a:t>
            </a:r>
            <a:r>
              <a:rPr lang="es-CL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atención al cliente</a:t>
            </a:r>
            <a:r>
              <a:rPr lang="es-CL" sz="36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recae el trato y la atención oportuna de cada uno de los requerimientos e inconformidades.</a:t>
            </a:r>
          </a:p>
          <a:p>
            <a:endParaRPr lang="es-CL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s-CL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5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0163" y="965915"/>
            <a:ext cx="88864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Desarrollar y practicar un verdadero </a:t>
            </a:r>
            <a:r>
              <a:rPr lang="es-CL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protocolo de servicio al cliente</a:t>
            </a:r>
            <a:r>
              <a:rPr lang="es-CL" sz="36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es fundamental para mejorar el </a:t>
            </a:r>
            <a:r>
              <a:rPr lang="es-CL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nivel de servicio</a:t>
            </a:r>
            <a:r>
              <a:rPr lang="es-CL" sz="36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alcanzar la lealtad y confianza del cliente, lo cual, redunda en hacer el trabajo más simple, eficiente y rentable</a:t>
            </a:r>
            <a:r>
              <a:rPr lang="es-CL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endParaRPr lang="es-CL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s-CL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06827" y="862884"/>
            <a:ext cx="88091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i="0" dirty="0" smtClean="0">
                <a:solidFill>
                  <a:srgbClr val="364373"/>
                </a:solidFill>
                <a:effectLst/>
                <a:latin typeface="Georgia" panose="02040502050405020303" pitchFamily="18" charset="0"/>
              </a:rPr>
              <a:t>¿Qué es el protocolo de servicio al cliente?</a:t>
            </a:r>
          </a:p>
          <a:p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Los </a:t>
            </a:r>
            <a:r>
              <a:rPr lang="es-CL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protocolos de servicio al cliente</a:t>
            </a:r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son un compendio o sumario de indicaciones o manuales de instrucciones que ofrecen el detalle de la actuación considerada como modelo o ideal para el trato con los clientes, tanto internos como externos de la organización.</a:t>
            </a:r>
          </a:p>
          <a:p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 </a:t>
            </a:r>
            <a:r>
              <a:rPr lang="es-CL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protocolo de atención al cliente</a:t>
            </a:r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plasma el modelo de actuación a seguir para todo el departamento de atención al cliente y los empleados de la compañía que tratan con el público.</a:t>
            </a:r>
            <a:endParaRPr lang="es-CL" b="0" i="0" dirty="0" smtClean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797" y="1133341"/>
            <a:ext cx="95303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El fin esencial de un </a:t>
            </a:r>
            <a:r>
              <a:rPr lang="es-CL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protocolo de atención al cliente</a:t>
            </a:r>
            <a:r>
              <a:rPr lang="es-CL" sz="36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es reunir y unificar las prácticas y creencias diversas que definen una buena atención a través de distintos medios y circunstancias como: las comunicaciones escritas, las conversaciones telefónicas, herramientas en línea y el trato directo y en persona.</a:t>
            </a:r>
            <a:endParaRPr lang="es-CL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s-CL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78039" y="618185"/>
            <a:ext cx="898945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i="0" dirty="0" smtClean="0">
                <a:solidFill>
                  <a:srgbClr val="364373"/>
                </a:solidFill>
                <a:effectLst/>
                <a:latin typeface="Georgia" panose="02040502050405020303" pitchFamily="18" charset="0"/>
              </a:rPr>
              <a:t>Aspectos fundamentales de un protocolo de servicio</a:t>
            </a:r>
          </a:p>
          <a:p>
            <a:endParaRPr lang="es-CL" sz="2800" b="1" i="0" dirty="0" smtClean="0">
              <a:solidFill>
                <a:srgbClr val="364373"/>
              </a:solidFill>
              <a:effectLst/>
              <a:latin typeface="Georgia" panose="02040502050405020303" pitchFamily="18" charset="0"/>
            </a:endParaRPr>
          </a:p>
          <a:p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Los </a:t>
            </a:r>
            <a:r>
              <a:rPr lang="es-CL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protocolos de atención al cliente</a:t>
            </a:r>
            <a:r>
              <a:rPr lang="es-CL" sz="28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proporcionan orientación organizacional sobre cómo manejar diversas situaciones de cara a los consumidores.</a:t>
            </a:r>
            <a:r>
              <a:rPr lang="es-CL" sz="2800" dirty="0"/>
              <a:t> </a:t>
            </a:r>
            <a:endParaRPr lang="es-CL" sz="2800" dirty="0" smtClean="0"/>
          </a:p>
          <a:p>
            <a:r>
              <a:rPr lang="es-CL" sz="2800" dirty="0" smtClean="0"/>
              <a:t>Según </a:t>
            </a:r>
            <a:r>
              <a:rPr lang="es-CL" sz="2800" dirty="0"/>
              <a:t>la reseña de </a:t>
            </a:r>
            <a:r>
              <a:rPr lang="es-CL" sz="2800" dirty="0">
                <a:hlinkClick r:id="rId2"/>
              </a:rPr>
              <a:t>customerservice.ae</a:t>
            </a:r>
            <a:r>
              <a:rPr lang="es-CL" sz="2800" dirty="0"/>
              <a:t>, un </a:t>
            </a:r>
            <a:r>
              <a:rPr lang="es-CL" sz="2800" b="1" dirty="0"/>
              <a:t>protocolo de servicio</a:t>
            </a:r>
            <a:r>
              <a:rPr lang="es-CL" sz="2800" dirty="0"/>
              <a:t> al cliente define roles y responsabilidades para cada tarea, brinda detalles procedimentales sobre diversas situaciones y facilitan la puesta en práctica de los aprendizajes</a:t>
            </a:r>
            <a:r>
              <a:rPr lang="es-CL" sz="2800" dirty="0" smtClean="0"/>
              <a:t>.</a:t>
            </a:r>
            <a:endParaRPr lang="es-CL" b="0" i="0" dirty="0" smtClean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es-CL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5007" y="1004551"/>
            <a:ext cx="941445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b="1" i="0" dirty="0" smtClean="0">
                <a:solidFill>
                  <a:srgbClr val="364373"/>
                </a:solidFill>
                <a:effectLst/>
                <a:latin typeface="Georgia" panose="02040502050405020303" pitchFamily="18" charset="0"/>
              </a:rPr>
              <a:t>Roles y Responsabilidades</a:t>
            </a:r>
          </a:p>
          <a:p>
            <a:r>
              <a:rPr lang="es-CL" sz="32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 </a:t>
            </a:r>
            <a:r>
              <a:rPr lang="es-CL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protocolo de servicio al cliente</a:t>
            </a:r>
            <a:r>
              <a:rPr lang="es-CL" sz="32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enumera los deberes de todos los empleados de cualquier jerarquía.</a:t>
            </a:r>
          </a:p>
          <a:p>
            <a:r>
              <a:rPr lang="es-CL" sz="32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Es un documento orientado a dejar de lado ambigüedades y confusiones de cara al </a:t>
            </a:r>
            <a:r>
              <a:rPr lang="es-CL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trato con clientes</a:t>
            </a:r>
            <a:r>
              <a:rPr lang="es-CL" sz="32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internos y externos, a la par que dicta líneas de comunicación claras.</a:t>
            </a:r>
          </a:p>
          <a:p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0202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74253" y="1262129"/>
            <a:ext cx="942733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b="0" i="0" u="sng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Importancia</a:t>
            </a:r>
          </a:p>
          <a:p>
            <a:r>
              <a:rPr lang="es-CL" sz="32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La presencia de </a:t>
            </a:r>
            <a:r>
              <a:rPr lang="es-CL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protocolos de atención al cliente</a:t>
            </a:r>
            <a:r>
              <a:rPr lang="es-CL" sz="3200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agiliza los procesos de servicio, mejora la experiencia y el nivel de servicio. Estas instrucciones resumen lo que se espera de los empleados a nivel de responsabilidades y los roles que deben asumir a la hora de interactuar con compañeros y clientes.</a:t>
            </a:r>
            <a:endParaRPr lang="es-CL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s-CL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s-CL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84</Words>
  <Application>Microsoft Office PowerPoint</Application>
  <PresentationFormat>Panorámica</PresentationFormat>
  <Paragraphs>25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Georgia</vt:lpstr>
      <vt:lpstr>Tema de Office</vt:lpstr>
      <vt:lpstr>PROTOCOLO DE ATENCIÓN EN BASE A CALIDAD Y PROLIJIDAD EN EL SERVICIO AL CLIENTE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ATENCIÓN EN BASE A CALIDAD Y PROLIJIDAD EN EL SERVICIO AL CLIENTE</dc:title>
  <dc:creator>henry</dc:creator>
  <cp:lastModifiedBy>henry</cp:lastModifiedBy>
  <cp:revision>12</cp:revision>
  <dcterms:created xsi:type="dcterms:W3CDTF">2020-05-06T19:43:03Z</dcterms:created>
  <dcterms:modified xsi:type="dcterms:W3CDTF">2020-05-06T22:05:36Z</dcterms:modified>
</cp:coreProperties>
</file>