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0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9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0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nguajefaragon@Gmail.com" TargetMode="External"/><Relationship Id="rId2" Type="http://schemas.openxmlformats.org/officeDocument/2006/relationships/hyperlink" Target="mailto:jessicalizanasala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://latribudepcpi.blogspot.com/2010/04/buff-ahora-onomatopey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tarea4a.blogspot.com/201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abaocomix.blogspot.com/2013/09/el-metodo-tabao-uno-bases-y-concepto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antildelbenjuvara.blogspot.com/2014/02/tipos-de-bocadillos.html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ceterauno.wordpress.com/tag/comic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infantildelbenjuvara.blogspot.com/2014/02/las-lineas-cineticas-del-comic.html" TargetMode="External"/><Relationship Id="rId7" Type="http://schemas.openxmlformats.org/officeDocument/2006/relationships/hyperlink" Target="http://marmotfishstudio.wikidot.com/comic:clase10:080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gremilgcb.blogspot.com/2009/03/dibujante-de-comics-16.html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55194D61-6A6C-480B-B0DD-A9F6F2823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63" b="8687"/>
          <a:stretch/>
        </p:blipFill>
        <p:spPr>
          <a:xfrm>
            <a:off x="-32" y="-1"/>
            <a:ext cx="12192031" cy="6858001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B72BB70C-3B10-43FF-83F9-C064151F9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0"/>
            <a:ext cx="12188952" cy="1942924"/>
          </a:xfrm>
          <a:prstGeom prst="rect">
            <a:avLst/>
          </a:prstGeom>
          <a:gradFill>
            <a:gsLst>
              <a:gs pos="29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D254EF-06D3-4D17-81B6-1A8888532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801" y="2380560"/>
            <a:ext cx="6102159" cy="2491479"/>
          </a:xfrm>
        </p:spPr>
        <p:txBody>
          <a:bodyPr anchor="ctr">
            <a:normAutofit fontScale="90000"/>
          </a:bodyPr>
          <a:lstStyle/>
          <a:p>
            <a:r>
              <a:rPr lang="es-CL" sz="4800" b="1" dirty="0">
                <a:solidFill>
                  <a:schemeClr val="tx1"/>
                </a:solidFill>
              </a:rPr>
              <a:t>CEFA</a:t>
            </a:r>
            <a:br>
              <a:rPr lang="es-CL" sz="4800" b="1" dirty="0">
                <a:solidFill>
                  <a:schemeClr val="tx1"/>
                </a:solidFill>
              </a:rPr>
            </a:br>
            <a:r>
              <a:rPr lang="es-CL" sz="4800" b="1" dirty="0">
                <a:solidFill>
                  <a:schemeClr val="tx1"/>
                </a:solidFill>
              </a:rPr>
              <a:t>DEPTO. DE LENGUAJE</a:t>
            </a:r>
            <a:br>
              <a:rPr lang="es-CL" sz="4800" b="1" dirty="0">
                <a:solidFill>
                  <a:schemeClr val="tx1"/>
                </a:solidFill>
              </a:rPr>
            </a:br>
            <a:r>
              <a:rPr lang="es-CL" sz="4800" b="1" dirty="0">
                <a:solidFill>
                  <a:schemeClr val="tx1"/>
                </a:solidFill>
              </a:rPr>
              <a:t>CREANDO UN CÓMIC</a:t>
            </a:r>
            <a:br>
              <a:rPr lang="es-CL" sz="4800" b="1" dirty="0">
                <a:solidFill>
                  <a:schemeClr val="tx1"/>
                </a:solidFill>
              </a:rPr>
            </a:br>
            <a:r>
              <a:rPr lang="es-CL" sz="4800" b="1" dirty="0">
                <a:solidFill>
                  <a:schemeClr val="tx1"/>
                </a:solidFill>
              </a:rPr>
              <a:t>CUARTOS MEDIOS 2020</a:t>
            </a:r>
            <a:br>
              <a:rPr lang="es-CL" sz="4800" b="1" dirty="0">
                <a:solidFill>
                  <a:schemeClr val="tx1"/>
                </a:solidFill>
              </a:rPr>
            </a:br>
            <a:br>
              <a:rPr lang="es-CL" sz="4800" b="1" dirty="0">
                <a:solidFill>
                  <a:schemeClr val="tx1"/>
                </a:solidFill>
              </a:rPr>
            </a:br>
            <a:br>
              <a:rPr lang="es-CL" sz="4800" dirty="0">
                <a:solidFill>
                  <a:srgbClr val="FFFFFF"/>
                </a:solidFill>
              </a:rPr>
            </a:br>
            <a:br>
              <a:rPr lang="es-CL" sz="4800" dirty="0">
                <a:solidFill>
                  <a:srgbClr val="FFFFFF"/>
                </a:solidFill>
              </a:rPr>
            </a:br>
            <a:br>
              <a:rPr lang="es-CL" sz="4800" dirty="0">
                <a:solidFill>
                  <a:srgbClr val="FFFFFF"/>
                </a:solidFill>
              </a:rPr>
            </a:br>
            <a:r>
              <a:rPr lang="es-CL" sz="4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8A1C5-C6D0-46B6-ACC9-FE67C2FCE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457201"/>
            <a:ext cx="3073745" cy="1280160"/>
          </a:xfrm>
        </p:spPr>
        <p:txBody>
          <a:bodyPr anchor="ctr">
            <a:normAutofit/>
          </a:bodyPr>
          <a:lstStyle/>
          <a:p>
            <a:endParaRPr lang="es-CL" sz="1500" dirty="0">
              <a:solidFill>
                <a:srgbClr val="FFFFFF"/>
              </a:solidFill>
            </a:endParaRPr>
          </a:p>
          <a:p>
            <a:endParaRPr lang="es-CL" sz="15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109728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FF648-687D-4B69-BB17-1F9649EF8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6000">
                <a:srgbClr val="000000">
                  <a:alpha val="20000"/>
                </a:srgbClr>
              </a:gs>
              <a:gs pos="1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A72E4CA-A65F-4A38-B5C8-D1E8B22ECA46}"/>
              </a:ext>
            </a:extLst>
          </p:cNvPr>
          <p:cNvSpPr/>
          <p:nvPr/>
        </p:nvSpPr>
        <p:spPr>
          <a:xfrm>
            <a:off x="993913" y="6838434"/>
            <a:ext cx="6226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394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6CA9E-7EF2-462C-9F71-D4D88EDA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594"/>
          </a:xfrm>
        </p:spPr>
        <p:txBody>
          <a:bodyPr>
            <a:normAutofit fontScale="90000"/>
          </a:bodyPr>
          <a:lstStyle/>
          <a:p>
            <a:r>
              <a:rPr lang="es-CL" dirty="0"/>
              <a:t>PAUTA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52ACC-2D55-4172-8ED3-ED1A7980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872198"/>
            <a:ext cx="10797871" cy="5290063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r>
              <a:rPr lang="es-CL" b="1" dirty="0"/>
              <a:t>EL CÓMIC O HISTORIETA PRESENTA:</a:t>
            </a:r>
          </a:p>
          <a:p>
            <a:r>
              <a:rPr lang="es-CL" dirty="0"/>
              <a:t>1- TÍTULO DE LA NOVELA Y AUTOR, NOMBRE DEL ALUMNO, CURSO Y FECHA DE ENTREGA (5PTOS.)</a:t>
            </a:r>
          </a:p>
          <a:p>
            <a:r>
              <a:rPr lang="es-CL" dirty="0"/>
              <a:t>2-ENTRE 10 Y 15 VIÑETAS PARA REPRESENTAR LA HISTORIA DE PRINCIPIO A FIN.(5PTOS.)</a:t>
            </a:r>
          </a:p>
          <a:p>
            <a:r>
              <a:rPr lang="es-CL" dirty="0"/>
              <a:t>3-GLOBOS DE DIÁLOGOS DONDE  SE COMUNICAN LAS ACCIONES MÁS IMPORTANTES, EN LA VOZ DE  PERSONAJES SIGNIFICATIVOS PARA LA HISTORIA ( PROTAGONISTAS,ANTAGONISTAS, SECUNDARIOS,ETC.).   (5PTOS.)</a:t>
            </a:r>
          </a:p>
          <a:p>
            <a:r>
              <a:rPr lang="es-CL" dirty="0"/>
              <a:t>4-CADA VIÑETA  O RECUADRO FUE COLOREADO Y DISEÑADO DE MANERA PROLIJA Y ORDENADA. (5PTOS.)</a:t>
            </a:r>
          </a:p>
          <a:p>
            <a:r>
              <a:rPr lang="es-CL" dirty="0"/>
              <a:t>5-LOS DIÁLOGOS O CONVERSACIÓN DE LOS PERSONAJES SE LEEN Y ENTIENDEN PERFECTAMENTE SIGUIENO LA TRAMA DE LA NOVELA.  (5PTOS.)</a:t>
            </a:r>
          </a:p>
          <a:p>
            <a:r>
              <a:rPr lang="es-CL" dirty="0"/>
              <a:t>6-SE ENVÍA EL TRABAJO EN LA FECHA  INDICADA Y AL CORREO DE LA PROFESORA DEL CURSO, MEDIANTE FOTOS.    (5PTOS.)</a:t>
            </a:r>
          </a:p>
          <a:p>
            <a:r>
              <a:rPr lang="es-CL" dirty="0"/>
              <a:t>PUNTAJE TOTAL PARA ACCEDER AL 7,0: 30 PUNTOS.</a:t>
            </a:r>
          </a:p>
          <a:p>
            <a:pPr algn="ctr"/>
            <a:r>
              <a:rPr lang="es-CL" b="1" u="sng" dirty="0"/>
              <a:t>¡VAMOS QUE SE PUEDE, CUARTOS MEDIOS CEFA 2020!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99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4000">
              <a:srgbClr val="E2F8F5"/>
            </a:gs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79A7FEF-EB77-488C-B258-AB15123C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21598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OBJETIVO</a:t>
            </a:r>
            <a:r>
              <a:rPr lang="es-CL" dirty="0"/>
              <a:t>: ADAPTAR LECTURA DE LA NOVELA : “ARDIENTE PACIENCIA” A UN CÓMIC O HISTORIETA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47833AB-2CE9-46C7-B02E-EC2EA961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PROFESORAS: JESSICA LIZANA Y ADELA BRUNA</a:t>
            </a:r>
          </a:p>
          <a:p>
            <a:r>
              <a:rPr lang="es-CL" dirty="0"/>
              <a:t>CORREOS: </a:t>
            </a:r>
            <a:r>
              <a:rPr lang="es-CL" dirty="0">
                <a:hlinkClick r:id="rId2"/>
              </a:rPr>
              <a:t>jessicalizanasalas@Gmail.com</a:t>
            </a:r>
            <a:r>
              <a:rPr lang="es-CL" dirty="0"/>
              <a:t> / </a:t>
            </a:r>
            <a:r>
              <a:rPr lang="es-CL" u="sng" dirty="0">
                <a:hlinkClick r:id="rId3"/>
              </a:rPr>
              <a:t>lenguajefaragon@Gmail.com</a:t>
            </a:r>
            <a:endParaRPr lang="es-CL" u="sng" dirty="0"/>
          </a:p>
          <a:p>
            <a:r>
              <a:rPr lang="es-CL" dirty="0"/>
              <a:t>FECHA DE ENTREGA: SEMANA DEL 25 AL 30 DE MAYO</a:t>
            </a:r>
          </a:p>
          <a:p>
            <a:r>
              <a:rPr lang="es-CL" dirty="0"/>
              <a:t>EVALUACIÓN PARCIAL ( DIRECTA AL LIBRO)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49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4000">
              <a:srgbClr val="E2F8F5"/>
            </a:gs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771A0-B930-4B1E-8108-C0668A21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43723"/>
          </a:xfrm>
        </p:spPr>
        <p:txBody>
          <a:bodyPr/>
          <a:lstStyle/>
          <a:p>
            <a:r>
              <a:rPr lang="es-CL" dirty="0"/>
              <a:t>INSTRUCCIONES GENERALES:</a:t>
            </a:r>
            <a:br>
              <a:rPr lang="es-CL" dirty="0"/>
            </a:br>
            <a:endParaRPr lang="es-CL" dirty="0"/>
          </a:p>
        </p:txBody>
      </p:sp>
      <p:sp useBgFill="1">
        <p:nvSpPr>
          <p:cNvPr id="3" name="Marcador de contenido 2">
            <a:extLst>
              <a:ext uri="{FF2B5EF4-FFF2-40B4-BE49-F238E27FC236}">
                <a16:creationId xmlns:a16="http://schemas.microsoft.com/office/drawing/2014/main" id="{9B41C119-50AD-4F46-9E83-01B564D6D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12874"/>
            <a:ext cx="10058400" cy="5427683"/>
          </a:xfrm>
        </p:spPr>
        <p:txBody>
          <a:bodyPr>
            <a:normAutofit fontScale="70000" lnSpcReduction="20000"/>
          </a:bodyPr>
          <a:lstStyle/>
          <a:p>
            <a:endParaRPr lang="es-CL" sz="2600" dirty="0"/>
          </a:p>
          <a:p>
            <a:r>
              <a:rPr lang="es-CL" sz="2600" dirty="0"/>
              <a:t>1- LEER LA NOVELA DE ANTONIO SKARMETA “ARDIENTE PACIENCIA“.</a:t>
            </a:r>
          </a:p>
          <a:p>
            <a:r>
              <a:rPr lang="es-CL" sz="2600" dirty="0"/>
              <a:t>2- ESCRIBIR UN RESUMEN DE LA OBRA DETALLANDO PERSONAJES Y AMBIENTES.</a:t>
            </a:r>
          </a:p>
          <a:p>
            <a:r>
              <a:rPr lang="es-CL" sz="2600" dirty="0"/>
              <a:t>3-CONSIDERAR EN EL RESUMEN, AL MENOS 10 ACONTECIMIENTOS RELEVANTES O IMPORTANTES PARA EL DESARROLLO  Y EL FINAL DE LA HISTORIA.</a:t>
            </a:r>
          </a:p>
          <a:p>
            <a:r>
              <a:rPr lang="es-CL" sz="2600" dirty="0"/>
              <a:t>4-EN HOJA DE BLOCK MEDIANO DISEÑAR  DE 10 A 15  RECUADROS O VIÑETAS PARA ADAPTAR LA NOVELA A UN CÓMIC O HISTORIETA.</a:t>
            </a:r>
          </a:p>
          <a:p>
            <a:r>
              <a:rPr lang="es-CL" sz="2600" dirty="0"/>
              <a:t>5- LOS RECUADROS DEBEN CONTENER IMÁGENES DE PERSONAJES, PAISAJES Y GLOBOS DE DIÁLOGO, ES DECIR, NO PUEDEN SER MUY PEQUEÑOS LOS RECUADROS, PERO TAMPOCO MUY GRANDES.</a:t>
            </a:r>
          </a:p>
          <a:p>
            <a:r>
              <a:rPr lang="es-CL" sz="2600" dirty="0"/>
              <a:t>6-EL CÓMIC DEBE MOSTRAR LA HISTORIA DE PRINCIPIO A FIN Y PRESENTAR EL NUDO DE LA ACCIÓN NARRATIVA  (MOMENTO MÁS IMPORTANTE)</a:t>
            </a:r>
          </a:p>
          <a:p>
            <a:r>
              <a:rPr lang="es-CL" sz="2600" dirty="0"/>
              <a:t>7-LAS VIÑETAS O CUADROS DEBEN SER COLOREADAS COMPLETAMENTE ,FIGURAS Y FONDOS.</a:t>
            </a:r>
          </a:p>
          <a:p>
            <a:r>
              <a:rPr lang="es-CL" sz="2600" dirty="0"/>
              <a:t>8-LA LETRA DEBE SER LEGIBLE O CLARA Y SE DESCONTARÁN DÉCIMAS POR CADA FALTA ORTOGRÁFICA.</a:t>
            </a:r>
          </a:p>
          <a:p>
            <a:r>
              <a:rPr lang="es-CL" sz="2600" b="1" dirty="0"/>
              <a:t>9-OPCIONAL</a:t>
            </a:r>
            <a:r>
              <a:rPr lang="es-CL" sz="2600" dirty="0"/>
              <a:t>: SI EL O LA ESTUDIANTE PREFIERE, PUEDE  RECORTAR Y PEGAR IMÁGENES DE REVISTAS COMO FOTONOVELA EN LA HOJA DE BLOCK Y A LAS IMÁGENES DIBUJAR LOS GLOBOS CON LOS DIÁLOGOS DE LOS PERSONAJES. OTRA OPCIÓN ES CREAR EL CÓMIC DIGITALMENTE EN UN POWER POINT.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279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2F8F5"/>
            </a:gs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5625154B-470D-4C37-8093-9D77DF5EF1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BFC733-3544-4DE5-ABBB-EA7264A4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OBSERVA EL SIGUIENTE EJEMPLO PARA GUIARTE EN EL DISEÑO DE TU HISTORIETA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B41705-284D-45FE-9ADB-B6191916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7" y="3428987"/>
            <a:ext cx="304826" cy="304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152A5D-B340-4D9F-BF30-213F99B3A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2025748"/>
            <a:ext cx="8679766" cy="43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D573B-2C3C-40A2-AEBC-4663B543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1869456-0514-4544-A9C6-A85508726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593"/>
          <a:stretch/>
        </p:blipFill>
        <p:spPr>
          <a:xfrm>
            <a:off x="0" y="1"/>
            <a:ext cx="7222435" cy="27564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1C3973-2084-47A0-905E-FAA440E5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6511" y="1154330"/>
            <a:ext cx="5635487" cy="56354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DB3FF5-17F6-4650-A46A-5BB1AE9533A8}"/>
              </a:ext>
            </a:extLst>
          </p:cNvPr>
          <p:cNvSpPr txBox="1"/>
          <p:nvPr/>
        </p:nvSpPr>
        <p:spPr>
          <a:xfrm>
            <a:off x="8693426" y="6789817"/>
            <a:ext cx="3498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4" tooltip="http://tarea4a.blogspot.com/2017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5" tooltip="https://creativecommons.org/licenses/by-nc-sa/3.0/"/>
              </a:rPr>
              <a:t>CC BY-SA-NC</a:t>
            </a:r>
            <a:endParaRPr lang="es-CL" sz="9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B62DE8-DBDF-4EDC-AEEC-C02BDA8AD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4716" y="2818442"/>
            <a:ext cx="6251795" cy="37529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57CDFA-EF8C-42CF-9E2E-6E0268D15D47}"/>
              </a:ext>
            </a:extLst>
          </p:cNvPr>
          <p:cNvSpPr txBox="1"/>
          <p:nvPr/>
        </p:nvSpPr>
        <p:spPr>
          <a:xfrm>
            <a:off x="8869515" y="521579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7" tooltip="http://latribudepcpi.blogspot.com/2010/04/buff-ahora-onomatopeyas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8" tooltip="https://creativecommons.org/licenses/by-sa/3.0/"/>
              </a:rPr>
              <a:t>CC BY-SA</a:t>
            </a:r>
            <a:endParaRPr lang="es-CL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06F1CC-4009-4374-B5E8-AC9A4F9F2C7C}"/>
              </a:ext>
            </a:extLst>
          </p:cNvPr>
          <p:cNvSpPr txBox="1"/>
          <p:nvPr/>
        </p:nvSpPr>
        <p:spPr>
          <a:xfrm>
            <a:off x="5208105" y="528406"/>
            <a:ext cx="674535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  <a:latin typeface="Britannic Bold" panose="020B0903060703020204" pitchFamily="34" charset="0"/>
              </a:rPr>
              <a:t>ONOMATOPEYAS: sonidos, ruidos</a:t>
            </a:r>
            <a:endParaRPr lang="es-CL" sz="3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B221B-3AC5-4313-AFD6-50E2ED91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ritannic Bold" panose="020B0903060703020204" pitchFamily="34" charset="0"/>
              </a:rPr>
              <a:t>TIPOS DE GLOBOS</a:t>
            </a:r>
            <a:r>
              <a:rPr lang="es-MX" dirty="0"/>
              <a:t>:</a:t>
            </a:r>
            <a:endParaRPr lang="es-CL" dirty="0"/>
          </a:p>
        </p:txBody>
      </p:sp>
      <p:pic>
        <p:nvPicPr>
          <p:cNvPr id="20" name="Marcador de contenido 19">
            <a:extLst>
              <a:ext uri="{FF2B5EF4-FFF2-40B4-BE49-F238E27FC236}">
                <a16:creationId xmlns:a16="http://schemas.microsoft.com/office/drawing/2014/main" id="{D081B6BA-30AC-409A-8A9F-49B525563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618" y="2063173"/>
            <a:ext cx="6505146" cy="3760788"/>
          </a:xfr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F4B702C-AEB3-43F1-8240-AFC70041B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66764" y="758191"/>
            <a:ext cx="4213991" cy="52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1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72118-7D7D-4DC1-B3EC-A0A88BBA9EB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/>
              <a:t>Cartuchos: espacio o voz del narrador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8F78B6-83BE-49BE-A8EB-9BAC2B34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2713" y="1729211"/>
            <a:ext cx="6052779" cy="413977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F355D6-2E4C-402B-8F9D-267F5558F5BF}"/>
              </a:ext>
            </a:extLst>
          </p:cNvPr>
          <p:cNvSpPr txBox="1"/>
          <p:nvPr/>
        </p:nvSpPr>
        <p:spPr>
          <a:xfrm>
            <a:off x="3376834" y="5868988"/>
            <a:ext cx="54986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etceterauno.wordpress.com/tag/comic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/3.0/"/>
              </a:rPr>
              <a:t>CC BY</a:t>
            </a:r>
            <a:endParaRPr lang="es-CL" sz="9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BBA17F-62CD-4868-A39E-05968E91ABCE}"/>
              </a:ext>
            </a:extLst>
          </p:cNvPr>
          <p:cNvSpPr txBox="1"/>
          <p:nvPr/>
        </p:nvSpPr>
        <p:spPr>
          <a:xfrm>
            <a:off x="2096000" y="6152809"/>
            <a:ext cx="80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etceterauno.wordpress.com/tag/comic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/3.0/"/>
              </a:rPr>
              <a:t>CC BY</a:t>
            </a:r>
            <a:endParaRPr lang="es-CL" sz="900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9DE88C99-DC87-4FC3-8FAB-385369E6C15B}"/>
              </a:ext>
            </a:extLst>
          </p:cNvPr>
          <p:cNvCxnSpPr/>
          <p:nvPr/>
        </p:nvCxnSpPr>
        <p:spPr>
          <a:xfrm>
            <a:off x="826936" y="1041179"/>
            <a:ext cx="2266122" cy="9144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8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BCE220-AC4C-48BD-8D9B-8BC8EA42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88" y="410817"/>
            <a:ext cx="10058612" cy="559779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CF138BF-6938-4EA7-931E-508F1C475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979344" y="2990060"/>
            <a:ext cx="5959976" cy="8279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s-MX" sz="2000" b="1" dirty="0"/>
              <a:t>CARTUCHOS O</a:t>
            </a:r>
          </a:p>
          <a:p>
            <a:pPr algn="ctr"/>
            <a:r>
              <a:rPr lang="es-MX" sz="2000" b="1" dirty="0"/>
              <a:t> INTERVENCIÓN DEL NARRADOR</a:t>
            </a:r>
            <a:endParaRPr lang="es-CL" sz="2000" b="1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2893B96-4269-4C33-884F-8B7EB0717030}"/>
              </a:ext>
            </a:extLst>
          </p:cNvPr>
          <p:cNvCxnSpPr>
            <a:cxnSpLocks/>
          </p:cNvCxnSpPr>
          <p:nvPr/>
        </p:nvCxnSpPr>
        <p:spPr>
          <a:xfrm flipV="1">
            <a:off x="1414643" y="849387"/>
            <a:ext cx="1832140" cy="144448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B95EE43-CE46-4802-8E6D-E13EB848FD70}"/>
              </a:ext>
            </a:extLst>
          </p:cNvPr>
          <p:cNvCxnSpPr>
            <a:cxnSpLocks/>
          </p:cNvCxnSpPr>
          <p:nvPr/>
        </p:nvCxnSpPr>
        <p:spPr>
          <a:xfrm>
            <a:off x="1792330" y="3845003"/>
            <a:ext cx="7895009" cy="20416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839D300D-EC87-4147-97D0-F3749F897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5058" y="1935325"/>
            <a:ext cx="2857500" cy="2609850"/>
          </a:xfr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1C42BCD-F273-4EC5-B65B-D9A8CA9F5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932191"/>
            <a:ext cx="4335129" cy="35561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6A2E141-BA1C-4DAB-92D8-18C177F68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03513" y="415542"/>
            <a:ext cx="3542096" cy="538228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FE9F539-34DB-4D2A-86C4-108D8842BB3A}"/>
              </a:ext>
            </a:extLst>
          </p:cNvPr>
          <p:cNvSpPr txBox="1"/>
          <p:nvPr/>
        </p:nvSpPr>
        <p:spPr>
          <a:xfrm>
            <a:off x="8303513" y="5862966"/>
            <a:ext cx="3542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7" tooltip="http://marmotfishstudio.wikidot.com/comic:clase10:0809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8" tooltip="https://creativecommons.org/licenses/by-nc-nd/3.0/"/>
              </a:rPr>
              <a:t>CC BY-NC-ND</a:t>
            </a:r>
            <a:endParaRPr lang="es-CL" sz="9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2CE801-3CC6-471D-8DCD-8AE31C25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91" y="334795"/>
            <a:ext cx="10058400" cy="1450757"/>
          </a:xfrm>
        </p:spPr>
        <p:txBody>
          <a:bodyPr/>
          <a:lstStyle/>
          <a:p>
            <a:r>
              <a:rPr lang="es-MX" b="1" dirty="0">
                <a:latin typeface="Berlin Sans FB Demi" panose="020E0802020502020306" pitchFamily="34" charset="0"/>
              </a:rPr>
              <a:t>Lenguaje Cinético o kinésico para indicar movimiento</a:t>
            </a:r>
            <a:endParaRPr lang="es-CL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147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531</Words>
  <Application>Microsoft Office PowerPoint</Application>
  <PresentationFormat>Panorámica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Berlin Sans FB Demi</vt:lpstr>
      <vt:lpstr>Britannic Bold</vt:lpstr>
      <vt:lpstr>Calibri</vt:lpstr>
      <vt:lpstr>Calibri Light</vt:lpstr>
      <vt:lpstr>RetrospectVTI</vt:lpstr>
      <vt:lpstr>CEFA DEPTO. DE LENGUAJE CREANDO UN CÓMIC CUARTOS MEDIOS 2020      </vt:lpstr>
      <vt:lpstr>OBJETIVO: ADAPTAR LECTURA DE LA NOVELA : “ARDIENTE PACIENCIA” A UN CÓMIC O HISTORIETA</vt:lpstr>
      <vt:lpstr>INSTRUCCIONES GENERALES: </vt:lpstr>
      <vt:lpstr>OBSERVA EL SIGUIENTE EJEMPLO PARA GUIARTE EN EL DISEÑO DE TU HISTORIETA</vt:lpstr>
      <vt:lpstr>Presentación de PowerPoint</vt:lpstr>
      <vt:lpstr>TIPOS DE GLOBOS:</vt:lpstr>
      <vt:lpstr>Cartuchos: espacio o voz del narrador</vt:lpstr>
      <vt:lpstr>Presentación de PowerPoint</vt:lpstr>
      <vt:lpstr>Lenguaje Cinético o kinésico para indicar movimiento</vt:lpstr>
      <vt:lpstr>PAUTA DE EVALUACIÓN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 DEPTO. DE LENGUAJE CREANDO UN CÓMIC CUARTOS MEDIOS PROFESORAS : JESSICA LIZANA  ADELA      FECHA DE ENTREGA:</dc:title>
  <dc:creator>jessica lizana salas</dc:creator>
  <cp:lastModifiedBy>Felipe Montero Mallet (Alumno)</cp:lastModifiedBy>
  <cp:revision>15</cp:revision>
  <dcterms:created xsi:type="dcterms:W3CDTF">2020-04-28T20:30:36Z</dcterms:created>
  <dcterms:modified xsi:type="dcterms:W3CDTF">2020-04-30T00:40:55Z</dcterms:modified>
</cp:coreProperties>
</file>