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image/jpeg" Extension="jpeg"/>
  <Default ContentType="application/vnd.openxmlformats-package.relationships+xml" Extension="rels"/>
  <Override ContentType="application/vnd.openxmlformats-officedocument.presentationml.slideMaster+xml" PartName="/ppt/slideMasters/slideMaster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presentation.main+xml" PartName="/ppt/presentation.xml"/>
  <Override ContentType="application/vnd.openxmlformats-officedocument.presentationml.presProps+xml" PartName="/ppt/presProps1.xml"/>
  <Override ContentType="application/vnd.openxmlformats-officedocument.theme+xml" PartName="/ppt/theme/theme1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</p:sldIdLst>
  <p:sldSz cy="6858000" cx="12192000"/>
  <p:notesSz cx="6858000" cy="9144000"/>
  <p:defaultTextStyle>
    <a:defPPr lvl="0">
      <a:defRPr lang="en-US"/>
    </a:defPPr>
    <a:lvl1pPr defTabSz="457200" eaLnBrk="1" hangingPunct="1" latinLnBrk="0" lvl="0" marL="0" rtl="0" algn="l">
      <a:defRPr kern="1200" sz="1800">
        <a:solidFill>
          <a:schemeClr val="tx1"/>
        </a:solidFill>
        <a:latin typeface="+mn-lt"/>
        <a:ea typeface="+mn-ea"/>
        <a:cs typeface="+mn-cs"/>
      </a:defRPr>
    </a:lvl1pPr>
    <a:lvl2pPr defTabSz="457200" eaLnBrk="1" hangingPunct="1" latinLnBrk="0" lvl="1" marL="457200" rtl="0" algn="l">
      <a:defRPr kern="1200" sz="1800">
        <a:solidFill>
          <a:schemeClr val="tx1"/>
        </a:solidFill>
        <a:latin typeface="+mn-lt"/>
        <a:ea typeface="+mn-ea"/>
        <a:cs typeface="+mn-cs"/>
      </a:defRPr>
    </a:lvl2pPr>
    <a:lvl3pPr defTabSz="457200" eaLnBrk="1" hangingPunct="1" latinLnBrk="0" lvl="2" marL="914400" rtl="0" algn="l">
      <a:defRPr kern="1200" sz="1800">
        <a:solidFill>
          <a:schemeClr val="tx1"/>
        </a:solidFill>
        <a:latin typeface="+mn-lt"/>
        <a:ea typeface="+mn-ea"/>
        <a:cs typeface="+mn-cs"/>
      </a:defRPr>
    </a:lvl3pPr>
    <a:lvl4pPr defTabSz="457200" eaLnBrk="1" hangingPunct="1" latinLnBrk="0" lvl="3" marL="1371600" rtl="0" algn="l">
      <a:defRPr kern="1200" sz="1800">
        <a:solidFill>
          <a:schemeClr val="tx1"/>
        </a:solidFill>
        <a:latin typeface="+mn-lt"/>
        <a:ea typeface="+mn-ea"/>
        <a:cs typeface="+mn-cs"/>
      </a:defRPr>
    </a:lvl4pPr>
    <a:lvl5pPr defTabSz="457200" eaLnBrk="1" hangingPunct="1" latinLnBrk="0" lvl="4" marL="1828800" rtl="0" algn="l">
      <a:defRPr kern="1200" sz="1800">
        <a:solidFill>
          <a:schemeClr val="tx1"/>
        </a:solidFill>
        <a:latin typeface="+mn-lt"/>
        <a:ea typeface="+mn-ea"/>
        <a:cs typeface="+mn-cs"/>
      </a:defRPr>
    </a:lvl5pPr>
    <a:lvl6pPr defTabSz="457200" eaLnBrk="1" hangingPunct="1" latinLnBrk="0" lvl="5" marL="2286000" rtl="0" algn="l">
      <a:defRPr kern="1200" sz="1800">
        <a:solidFill>
          <a:schemeClr val="tx1"/>
        </a:solidFill>
        <a:latin typeface="+mn-lt"/>
        <a:ea typeface="+mn-ea"/>
        <a:cs typeface="+mn-cs"/>
      </a:defRPr>
    </a:lvl6pPr>
    <a:lvl7pPr defTabSz="457200" eaLnBrk="1" hangingPunct="1" latinLnBrk="0" lvl="6" marL="2743200" rtl="0" algn="l">
      <a:defRPr kern="1200" sz="1800">
        <a:solidFill>
          <a:schemeClr val="tx1"/>
        </a:solidFill>
        <a:latin typeface="+mn-lt"/>
        <a:ea typeface="+mn-ea"/>
        <a:cs typeface="+mn-cs"/>
      </a:defRPr>
    </a:lvl7pPr>
    <a:lvl8pPr defTabSz="457200" eaLnBrk="1" hangingPunct="1" latinLnBrk="0" lvl="7" marL="3200400" rtl="0" algn="l">
      <a:defRPr kern="1200" sz="1800">
        <a:solidFill>
          <a:schemeClr val="tx1"/>
        </a:solidFill>
        <a:latin typeface="+mn-lt"/>
        <a:ea typeface="+mn-ea"/>
        <a:cs typeface="+mn-cs"/>
      </a:defRPr>
    </a:lvl8pPr>
    <a:lvl9pPr defTabSz="457200" eaLnBrk="1" hangingPunct="1" latinLnBrk="0" lvl="8" marL="3657600" rtl="0" algn="l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1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1.xml"/><Relationship Id="rId3" Type="http://schemas.openxmlformats.org/officeDocument/2006/relationships/slideMaster" Target="slideMasters/slideMaster1.xml"/><Relationship Id="rId4" Type="http://schemas.openxmlformats.org/officeDocument/2006/relationships/slide" Target="slides/slide1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2" Type="http://schemas.openxmlformats.org/officeDocument/2006/relationships/slide" Target="slides/slide9.xml"/><Relationship Id="rId9" Type="http://schemas.openxmlformats.org/officeDocument/2006/relationships/slide" Target="slides/slide6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52FFB88C-426D-438F-8BDC-C57F52D85106}" type="datetimeFigureOut">
              <a:rPr lang="en-US" smtClean="0"/>
              <a:pPr>
                <a:defRPr/>
              </a:pPr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68DA0B4B-344E-415D-B509-6711C983F86A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3158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B21A52-32B1-4A4F-8B78-DD9CA152CDED}" type="datetimeFigureOut">
              <a:rPr lang="en-US" smtClean="0"/>
              <a:pPr>
                <a:defRPr/>
              </a:pPr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E9CEA0-A110-4C85-9EB9-B0DECD0C93E0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426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5D55A0-3829-45AD-9705-01AD84758A16}" type="datetimeFigureOut">
              <a:rPr lang="en-US" smtClean="0"/>
              <a:pPr>
                <a:defRPr/>
              </a:pPr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0B453B-0A65-4DEE-830C-47A847AEE94F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230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854485-C276-470E-A233-711FE5DC7E90}" type="datetimeFigureOut">
              <a:rPr lang="en-US" smtClean="0"/>
              <a:pPr>
                <a:defRPr/>
              </a:pPr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E02D77-0F2C-496C-8675-5825826E1317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545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45F2D38-E339-4C0A-AE1D-90F65F579DC3}" type="datetimeFigureOut">
              <a:rPr lang="en-US" smtClean="0"/>
              <a:pPr>
                <a:defRPr/>
              </a:pPr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1A5320E-3430-4A34-9553-065948054E4C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7237319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5599CC2-9CD2-4219-A83F-59A955D6F0D4}" type="datetimeFigureOut">
              <a:rPr lang="en-US" smtClean="0"/>
              <a:pPr>
                <a:defRPr/>
              </a:pPr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245A13-15F1-4475-9401-481BE415B52D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7546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29E695-0E19-45DC-B115-E55590CC6C0C}" type="datetimeFigureOut">
              <a:rPr lang="en-US" smtClean="0"/>
              <a:pPr>
                <a:defRPr/>
              </a:pPr>
              <a:t>8/17/2020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C50B99-E483-4624-A166-70B162010834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2588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CD6DD0-AC59-4BDD-A228-15612E2A031D}" type="datetimeFigureOut">
              <a:rPr lang="en-US" smtClean="0"/>
              <a:pPr>
                <a:defRPr/>
              </a:pPr>
              <a:t>8/17/2020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DDD2F2-B4F6-4DBB-BE15-026A42FF4299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418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690A3E-C199-4905-92FD-C787DC299B31}" type="datetimeFigureOut">
              <a:rPr lang="en-US" smtClean="0"/>
              <a:pPr>
                <a:defRPr/>
              </a:pPr>
              <a:t>8/17/2020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E3DBC6-9DBA-4B01-BD26-B329A9D79A07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519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pPr>
              <a:defRPr/>
            </a:pPr>
            <a:fld id="{F2C3B350-C41D-499E-A7BA-72DD8A0CC5FC}" type="datetimeFigureOut">
              <a:rPr lang="en-US" smtClean="0"/>
              <a:pPr>
                <a:defRPr/>
              </a:pPr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pPr>
              <a:defRPr/>
            </a:pPr>
            <a:fld id="{897B42B5-C910-470C-819E-9FDA55975F89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03763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pPr>
              <a:defRPr/>
            </a:pPr>
            <a:fld id="{3E972A8D-0E30-4138-8891-E4FB2EA01F67}" type="datetimeFigureOut">
              <a:rPr lang="en-US" smtClean="0"/>
              <a:pPr>
                <a:defRPr/>
              </a:pPr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pPr>
              <a:defRPr/>
            </a:pPr>
            <a:fld id="{184EC20F-892C-4E21-8C99-2F69749710BD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034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fld id="{A84BD2FB-3129-4E7C-94EE-EB63FC250E69}" type="datetimeFigureOut">
              <a:rPr lang="en-US" smtClean="0"/>
              <a:pPr>
                <a:defRPr/>
              </a:pPr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fld id="{0C7C8ABE-804A-4C30-819F-F6D17ED03DAA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65908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9.png"/><Relationship Id="rId7" Type="http://schemas.openxmlformats.org/officeDocument/2006/relationships/image" Target="../media/image22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5">
            <a:extLst>
              <a:ext uri="{FF2B5EF4-FFF2-40B4-BE49-F238E27FC236}">
                <a16:creationId xmlns:a16="http://schemas.microsoft.com/office/drawing/2014/main" id="{30DC8FDC-A5CA-4D5B-B5A5-06FC16B25D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26982"/>
            <a:ext cx="121920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s-CL" sz="8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TRANSPORTES</a:t>
            </a:r>
            <a:endParaRPr lang="en-US" altLang="es-CL" sz="17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B35AE38-DEF2-4511-8CA8-45D4F74F120B}"/>
              </a:ext>
            </a:extLst>
          </p:cNvPr>
          <p:cNvSpPr txBox="1"/>
          <p:nvPr/>
        </p:nvSpPr>
        <p:spPr>
          <a:xfrm flipH="1">
            <a:off x="7146388" y="5176911"/>
            <a:ext cx="43108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dirty="0">
                <a:latin typeface="Berlin Sans FB Demi" panose="020E0802020502020306" pitchFamily="34" charset="0"/>
              </a:rPr>
              <a:t>Daisy Zepeda Rios</a:t>
            </a:r>
          </a:p>
          <a:p>
            <a:pPr algn="ctr"/>
            <a:r>
              <a:rPr lang="es-CL" sz="2800" dirty="0">
                <a:latin typeface="Berlin Sans FB Demi" panose="020E0802020502020306" pitchFamily="34" charset="0"/>
              </a:rPr>
              <a:t>Fonoaudióloga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06A5DB1-4E57-4364-A506-A9BA1E21C3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757" y="2761058"/>
            <a:ext cx="5081588" cy="3811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CL" dirty="0"/>
              <a:t>instrucciones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50950" y="1204913"/>
            <a:ext cx="10179050" cy="565308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es-C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Conoceremos la clasificación transportes de agua-tierra-aire.  Además, de definir por atributo.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endParaRPr lang="es-CL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es-C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El menor debe nombrar cada </a:t>
            </a:r>
            <a:r>
              <a:rPr lang="es-CL" dirty="0"/>
              <a:t>transporte</a:t>
            </a:r>
            <a:r>
              <a:rPr lang="es-C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y mencionar “como es” viendo la imagen, por ejemplo: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C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	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C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	</a:t>
            </a:r>
            <a:r>
              <a:rPr lang="es-CL" dirty="0"/>
              <a:t>El auto tiene colores como gris, rojo y amarillo. Tiene ruedas, ventanas, espejos,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C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	luces. Sirve para transportar personas y es un medio de transporte terrestre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CL" dirty="0"/>
              <a:t>		porque anda en la calle.</a:t>
            </a:r>
            <a:endParaRPr lang="es-CL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s-CL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s-CL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C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Ayudar al alumno, solo si es necesario.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B3E42EB2-3385-43FB-9519-292E13C15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950" y="2784679"/>
            <a:ext cx="1728788" cy="1728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34">
            <a:extLst>
              <a:ext uri="{FF2B5EF4-FFF2-40B4-BE49-F238E27FC236}">
                <a16:creationId xmlns:a16="http://schemas.microsoft.com/office/drawing/2014/main" id="{44784EC6-2AB9-4746-9A22-5C626CB98C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2538" y="4530549"/>
            <a:ext cx="1727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s-ES" altLang="es-CL" sz="19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AUTO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195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506412" y="3709850"/>
            <a:ext cx="11179175" cy="149225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s-CL" dirty="0"/>
              <a:t>granja</a:t>
            </a:r>
            <a:endParaRPr lang="en-US" sz="2400" dirty="0">
              <a:latin typeface="+mn-lt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B94182B-0F1A-4921-94E8-BC09FAC860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9757"/>
            <a:ext cx="12192000" cy="6897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EB5199D8-CC36-41C8-872D-DD29AE4F6E18}"/>
              </a:ext>
            </a:extLst>
          </p:cNvPr>
          <p:cNvSpPr txBox="1">
            <a:spLocks/>
          </p:cNvSpPr>
          <p:nvPr/>
        </p:nvSpPr>
        <p:spPr>
          <a:xfrm>
            <a:off x="261078" y="6034088"/>
            <a:ext cx="8806722" cy="82391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s-CL" dirty="0"/>
              <a:t>Transportes </a:t>
            </a:r>
            <a:r>
              <a:rPr lang="es-CL" dirty="0" err="1"/>
              <a:t>aereos</a:t>
            </a:r>
            <a:endParaRPr lang="es-CL" dirty="0"/>
          </a:p>
          <a:p>
            <a:pPr fontAlgn="auto">
              <a:spcAft>
                <a:spcPts val="0"/>
              </a:spcAft>
              <a:defRPr/>
            </a:pPr>
            <a:endParaRPr lang="en-US" sz="2400" dirty="0">
              <a:latin typeface="+mn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51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2255" y="181010"/>
            <a:ext cx="11179175" cy="149225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CL" dirty="0"/>
              <a:t>Estos transportes viajan en el aire</a:t>
            </a:r>
            <a:br>
              <a:rPr lang="es-CL" dirty="0"/>
            </a:br>
            <a:r>
              <a:rPr lang="es-CL" sz="2400" dirty="0">
                <a:latin typeface="+mn-lt"/>
              </a:rPr>
              <a:t>nómbralos y descríbelos</a:t>
            </a:r>
            <a:endParaRPr lang="en-US" sz="2400" dirty="0">
              <a:latin typeface="+mn-lt"/>
            </a:endParaRPr>
          </a:p>
        </p:txBody>
      </p:sp>
      <p:pic>
        <p:nvPicPr>
          <p:cNvPr id="6" name="Imagen 16">
            <a:extLst>
              <a:ext uri="{FF2B5EF4-FFF2-40B4-BE49-F238E27FC236}">
                <a16:creationId xmlns:a16="http://schemas.microsoft.com/office/drawing/2014/main" id="{643736EE-40F5-4215-8056-662050B03D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55" y="1590730"/>
            <a:ext cx="1610678" cy="1580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uadroTexto 42">
            <a:extLst>
              <a:ext uri="{FF2B5EF4-FFF2-40B4-BE49-F238E27FC236}">
                <a16:creationId xmlns:a16="http://schemas.microsoft.com/office/drawing/2014/main" id="{CFA8C4EC-62F7-4EA4-85E0-011B710CFE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568" y="3175055"/>
            <a:ext cx="20161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s-ES" altLang="es-CL" sz="2000" dirty="0">
                <a:solidFill>
                  <a:srgbClr val="000000"/>
                </a:solidFill>
                <a:latin typeface="Calibri" panose="020F0502020204030204" pitchFamily="34" charset="0"/>
              </a:rPr>
              <a:t>AVIÓN</a:t>
            </a:r>
          </a:p>
        </p:txBody>
      </p:sp>
      <p:pic>
        <p:nvPicPr>
          <p:cNvPr id="13" name="Imagen 3">
            <a:extLst>
              <a:ext uri="{FF2B5EF4-FFF2-40B4-BE49-F238E27FC236}">
                <a16:creationId xmlns:a16="http://schemas.microsoft.com/office/drawing/2014/main" id="{1ED5AAB2-DE47-4FA6-999C-71A5E6686C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3754" y="1575592"/>
            <a:ext cx="1610678" cy="1610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CuadroTexto 42">
            <a:extLst>
              <a:ext uri="{FF2B5EF4-FFF2-40B4-BE49-F238E27FC236}">
                <a16:creationId xmlns:a16="http://schemas.microsoft.com/office/drawing/2014/main" id="{8B0CD253-B9FB-4739-89E9-3101DF1F9C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60307" y="3171132"/>
            <a:ext cx="20161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s-ES" altLang="es-CL" sz="2000" dirty="0">
                <a:solidFill>
                  <a:srgbClr val="000000"/>
                </a:solidFill>
                <a:latin typeface="Calibri" panose="020F0502020204030204" pitchFamily="34" charset="0"/>
              </a:rPr>
              <a:t> HELICÓPTERO</a:t>
            </a:r>
          </a:p>
        </p:txBody>
      </p:sp>
      <p:sp>
        <p:nvSpPr>
          <p:cNvPr id="37" name="CuadroTexto 34">
            <a:extLst>
              <a:ext uri="{FF2B5EF4-FFF2-40B4-BE49-F238E27FC236}">
                <a16:creationId xmlns:a16="http://schemas.microsoft.com/office/drawing/2014/main" id="{7CB90B3E-85C0-4A5F-AC01-9AFB9E5B5E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6429" y="5984099"/>
            <a:ext cx="1727200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s-ES" altLang="es-CL" sz="19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GLOBO</a:t>
            </a:r>
          </a:p>
          <a:p>
            <a:pPr algn="ctr" eaLnBrk="1" hangingPunct="1"/>
            <a:r>
              <a:rPr lang="es-ES" altLang="es-CL" sz="19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AEROSTATICO</a:t>
            </a:r>
          </a:p>
        </p:txBody>
      </p:sp>
      <p:sp>
        <p:nvSpPr>
          <p:cNvPr id="39" name="CuadroTexto 34">
            <a:extLst>
              <a:ext uri="{FF2B5EF4-FFF2-40B4-BE49-F238E27FC236}">
                <a16:creationId xmlns:a16="http://schemas.microsoft.com/office/drawing/2014/main" id="{85CA42F8-2B57-485E-AA87-5C30467D9B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0503" y="3138274"/>
            <a:ext cx="17287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s-ES" altLang="es-CL" sz="19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COHETE</a:t>
            </a:r>
          </a:p>
        </p:txBody>
      </p:sp>
      <p:sp>
        <p:nvSpPr>
          <p:cNvPr id="41" name="CuadroTexto 34">
            <a:extLst>
              <a:ext uri="{FF2B5EF4-FFF2-40B4-BE49-F238E27FC236}">
                <a16:creationId xmlns:a16="http://schemas.microsoft.com/office/drawing/2014/main" id="{A2215CE4-3835-4A64-BED7-2C532BD992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5799" y="5861135"/>
            <a:ext cx="1727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s-ES" altLang="es-CL" sz="19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AVIONETA</a:t>
            </a:r>
          </a:p>
        </p:txBody>
      </p:sp>
      <p:pic>
        <p:nvPicPr>
          <p:cNvPr id="43" name="Imagen 4">
            <a:extLst>
              <a:ext uri="{FF2B5EF4-FFF2-40B4-BE49-F238E27FC236}">
                <a16:creationId xmlns:a16="http://schemas.microsoft.com/office/drawing/2014/main" id="{91B73E3E-1C3E-4380-A0F9-CD8BE73817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6560" y="1594653"/>
            <a:ext cx="1414807" cy="1580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Imagen 5">
            <a:extLst>
              <a:ext uri="{FF2B5EF4-FFF2-40B4-BE49-F238E27FC236}">
                <a16:creationId xmlns:a16="http://schemas.microsoft.com/office/drawing/2014/main" id="{E545FBD0-10BC-440D-9F87-3CE8C5CFBC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799" y="4280734"/>
            <a:ext cx="1580401" cy="1580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Imagen 3">
            <a:extLst>
              <a:ext uri="{FF2B5EF4-FFF2-40B4-BE49-F238E27FC236}">
                <a16:creationId xmlns:a16="http://schemas.microsoft.com/office/drawing/2014/main" id="{59E49096-FD91-4EC3-8A0B-A7BD54713E3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829" y="4218723"/>
            <a:ext cx="1580401" cy="1765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8B86A89F-6FE0-441D-A9A3-B102F90805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6795" y="4213623"/>
            <a:ext cx="1647512" cy="1647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CuadroTexto 34">
            <a:extLst>
              <a:ext uri="{FF2B5EF4-FFF2-40B4-BE49-F238E27FC236}">
                <a16:creationId xmlns:a16="http://schemas.microsoft.com/office/drawing/2014/main" id="{F90DD53C-5C0A-4D74-A219-C6C8F53223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7107" y="5861135"/>
            <a:ext cx="1727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s-ES" altLang="es-CL" sz="19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PARAPENTE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9" grpId="0"/>
      <p:bldP spid="37" grpId="0"/>
      <p:bldP spid="39" grpId="0"/>
      <p:bldP spid="41" grpId="0"/>
      <p:bldP spid="5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24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4718050" y="5776913"/>
            <a:ext cx="11179175" cy="149225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s-CL" dirty="0"/>
              <a:t>selva</a:t>
            </a:r>
            <a:endParaRPr lang="en-US" sz="2400" dirty="0">
              <a:latin typeface="+mn-lt"/>
            </a:endParaRP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D0C273D5-F485-40F2-9236-7C3CA719E4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4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36DA758F-4BC1-4261-8332-B899805B25CA}"/>
              </a:ext>
            </a:extLst>
          </p:cNvPr>
          <p:cNvSpPr txBox="1">
            <a:spLocks/>
          </p:cNvSpPr>
          <p:nvPr/>
        </p:nvSpPr>
        <p:spPr>
          <a:xfrm>
            <a:off x="261078" y="6034088"/>
            <a:ext cx="8806722" cy="82391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s-CL" dirty="0"/>
              <a:t>Transportes </a:t>
            </a:r>
            <a:r>
              <a:rPr lang="es-CL" dirty="0" err="1"/>
              <a:t>acuaticos</a:t>
            </a:r>
            <a:endParaRPr lang="es-CL" dirty="0"/>
          </a:p>
          <a:p>
            <a:pPr fontAlgn="auto">
              <a:spcAft>
                <a:spcPts val="0"/>
              </a:spcAft>
              <a:defRPr/>
            </a:pPr>
            <a:endParaRPr lang="en-US" sz="2400" dirty="0">
              <a:latin typeface="+mn-l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>
            <a:alphaModFix amt="50000"/>
            <a:lum/>
          </a:blip>
          <a:srcRect/>
          <a:stretch>
            <a:fillRect t="-46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34">
            <a:extLst>
              <a:ext uri="{FF2B5EF4-FFF2-40B4-BE49-F238E27FC236}">
                <a16:creationId xmlns:a16="http://schemas.microsoft.com/office/drawing/2014/main" id="{C49DF54E-94C4-4E2D-B0DC-2C226E7926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6856" y="6161131"/>
            <a:ext cx="1727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s-ES" altLang="es-CL" sz="19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YATE</a:t>
            </a:r>
          </a:p>
        </p:txBody>
      </p:sp>
      <p:sp>
        <p:nvSpPr>
          <p:cNvPr id="12" name="CuadroTexto 34">
            <a:extLst>
              <a:ext uri="{FF2B5EF4-FFF2-40B4-BE49-F238E27FC236}">
                <a16:creationId xmlns:a16="http://schemas.microsoft.com/office/drawing/2014/main" id="{CB2C9347-A332-412D-8337-2D6E1234CF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895" y="3698233"/>
            <a:ext cx="18716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s-ES" altLang="es-CL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BOTE</a:t>
            </a:r>
          </a:p>
        </p:txBody>
      </p:sp>
      <p:sp>
        <p:nvSpPr>
          <p:cNvPr id="15" name="CuadroTexto 34">
            <a:extLst>
              <a:ext uri="{FF2B5EF4-FFF2-40B4-BE49-F238E27FC236}">
                <a16:creationId xmlns:a16="http://schemas.microsoft.com/office/drawing/2014/main" id="{141BAEF5-06EA-4A57-84BB-ECBF4A6B8D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335" y="6173242"/>
            <a:ext cx="17287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s-ES" altLang="es-CL" sz="19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VELERO</a:t>
            </a:r>
          </a:p>
        </p:txBody>
      </p:sp>
      <p:pic>
        <p:nvPicPr>
          <p:cNvPr id="27" name="Imagen 6">
            <a:extLst>
              <a:ext uri="{FF2B5EF4-FFF2-40B4-BE49-F238E27FC236}">
                <a16:creationId xmlns:a16="http://schemas.microsoft.com/office/drawing/2014/main" id="{C9430334-022C-4CAB-900F-CC5C05B0AC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010" y="4513307"/>
            <a:ext cx="1649641" cy="1647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Imagen 7">
            <a:extLst>
              <a:ext uri="{FF2B5EF4-FFF2-40B4-BE49-F238E27FC236}">
                <a16:creationId xmlns:a16="http://schemas.microsoft.com/office/drawing/2014/main" id="{A9FF4B65-F2A3-41FE-AB94-68843AC9FA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4" y="2038985"/>
            <a:ext cx="1647824" cy="1647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Imagen 9">
            <a:extLst>
              <a:ext uri="{FF2B5EF4-FFF2-40B4-BE49-F238E27FC236}">
                <a16:creationId xmlns:a16="http://schemas.microsoft.com/office/drawing/2014/main" id="{FAC71003-1B8E-4993-9456-581945488D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335" y="4513307"/>
            <a:ext cx="1647825" cy="1647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Imagen 1">
            <a:extLst>
              <a:ext uri="{FF2B5EF4-FFF2-40B4-BE49-F238E27FC236}">
                <a16:creationId xmlns:a16="http://schemas.microsoft.com/office/drawing/2014/main" id="{F7AD96C2-9072-4691-A3A0-B6D5656C58B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8796" y="1975482"/>
            <a:ext cx="1647826" cy="1646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CuadroTexto 34">
            <a:extLst>
              <a:ext uri="{FF2B5EF4-FFF2-40B4-BE49-F238E27FC236}">
                <a16:creationId xmlns:a16="http://schemas.microsoft.com/office/drawing/2014/main" id="{7EAB5A02-9CFF-43A3-AB89-91A4517822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4646" y="3576950"/>
            <a:ext cx="20161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s-ES" altLang="es-CL" sz="2000" dirty="0">
                <a:solidFill>
                  <a:srgbClr val="000000"/>
                </a:solidFill>
                <a:latin typeface="Calibri" panose="020F0502020204030204" pitchFamily="34" charset="0"/>
              </a:rPr>
              <a:t> SUBMARINO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CD3EEE02-9384-48DE-AE2C-273FEDB3C2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2844" y="4464729"/>
            <a:ext cx="1647825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DDBAB445-0139-4305-8319-B9FD54E0D3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8999" y="2129150"/>
            <a:ext cx="1647825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CuadroTexto 34">
            <a:extLst>
              <a:ext uri="{FF2B5EF4-FFF2-40B4-BE49-F238E27FC236}">
                <a16:creationId xmlns:a16="http://schemas.microsoft.com/office/drawing/2014/main" id="{C14F33D2-5AE5-4A40-9A5F-58BE397FAB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67080" y="3776975"/>
            <a:ext cx="18716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s-ES" altLang="es-CL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LANCHA</a:t>
            </a:r>
            <a:endParaRPr lang="es-ES" altLang="es-CL" sz="1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CuadroTexto 34">
            <a:extLst>
              <a:ext uri="{FF2B5EF4-FFF2-40B4-BE49-F238E27FC236}">
                <a16:creationId xmlns:a16="http://schemas.microsoft.com/office/drawing/2014/main" id="{212CBA70-D5A7-4389-B67E-55A79B1CA9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0925" y="6084448"/>
            <a:ext cx="18716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s-ES" altLang="es-CL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BARCO</a:t>
            </a:r>
          </a:p>
        </p:txBody>
      </p:sp>
      <p:sp>
        <p:nvSpPr>
          <p:cNvPr id="66" name="Título 1">
            <a:extLst>
              <a:ext uri="{FF2B5EF4-FFF2-40B4-BE49-F238E27FC236}">
                <a16:creationId xmlns:a16="http://schemas.microsoft.com/office/drawing/2014/main" id="{87D3E498-E919-4C6F-BD93-B5FAEFC8BBF4}"/>
              </a:ext>
            </a:extLst>
          </p:cNvPr>
          <p:cNvSpPr txBox="1">
            <a:spLocks/>
          </p:cNvSpPr>
          <p:nvPr/>
        </p:nvSpPr>
        <p:spPr>
          <a:xfrm>
            <a:off x="482255" y="181010"/>
            <a:ext cx="11179175" cy="14922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CL" dirty="0"/>
              <a:t>Estos transportes viajan en el agua</a:t>
            </a:r>
            <a:br>
              <a:rPr lang="es-CL" dirty="0"/>
            </a:br>
            <a:r>
              <a:rPr lang="es-CL" sz="2400" dirty="0">
                <a:latin typeface="+mn-lt"/>
              </a:rPr>
              <a:t>nómbralos y descríbelos</a:t>
            </a:r>
            <a:endParaRPr lang="en-US" sz="2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5" grpId="0"/>
      <p:bldP spid="41" grpId="0"/>
      <p:bldP spid="43" grpId="0"/>
      <p:bldP spid="4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463AC1A1-3736-4685-B9AD-34247B8699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92" b="1610"/>
          <a:stretch/>
        </p:blipFill>
        <p:spPr>
          <a:xfrm>
            <a:off x="0" y="0"/>
            <a:ext cx="12192000" cy="6858000"/>
          </a:xfr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261078" y="6034088"/>
            <a:ext cx="8806722" cy="82391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s-CL" dirty="0"/>
              <a:t>Transportes terrestres</a:t>
            </a:r>
          </a:p>
          <a:p>
            <a:pPr fontAlgn="auto">
              <a:spcAft>
                <a:spcPts val="0"/>
              </a:spcAft>
              <a:defRPr/>
            </a:pPr>
            <a:endParaRPr lang="en-US" sz="2400" dirty="0">
              <a:latin typeface="+mn-l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50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1A217E5-45D6-4610-BF72-AFA37419A4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5" name="CuadroTexto 34">
            <a:extLst>
              <a:ext uri="{FF2B5EF4-FFF2-40B4-BE49-F238E27FC236}">
                <a16:creationId xmlns:a16="http://schemas.microsoft.com/office/drawing/2014/main" id="{EDD23C6F-DA5C-44C3-87BB-773AE063BE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967" y="6075565"/>
            <a:ext cx="17287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s-ES" altLang="es-CL" sz="19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BICICLETA</a:t>
            </a:r>
          </a:p>
        </p:txBody>
      </p:sp>
      <p:sp>
        <p:nvSpPr>
          <p:cNvPr id="7" name="CuadroTexto 34">
            <a:extLst>
              <a:ext uri="{FF2B5EF4-FFF2-40B4-BE49-F238E27FC236}">
                <a16:creationId xmlns:a16="http://schemas.microsoft.com/office/drawing/2014/main" id="{170C0967-1C3E-4984-81E8-509834B709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2543" y="3246057"/>
            <a:ext cx="1727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s-ES" altLang="es-CL" sz="19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TREN</a:t>
            </a:r>
          </a:p>
        </p:txBody>
      </p:sp>
      <p:pic>
        <p:nvPicPr>
          <p:cNvPr id="9" name="Imagen 11">
            <a:extLst>
              <a:ext uri="{FF2B5EF4-FFF2-40B4-BE49-F238E27FC236}">
                <a16:creationId xmlns:a16="http://schemas.microsoft.com/office/drawing/2014/main" id="{1ECE2DF3-ED36-40C6-8DEE-44BE3B3AF6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" y="4505442"/>
            <a:ext cx="1628725" cy="1630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n 14">
            <a:extLst>
              <a:ext uri="{FF2B5EF4-FFF2-40B4-BE49-F238E27FC236}">
                <a16:creationId xmlns:a16="http://schemas.microsoft.com/office/drawing/2014/main" id="{68F76671-1282-442D-95D4-8F4C0FBF06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261" y="1555783"/>
            <a:ext cx="1655763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n 2">
            <a:extLst>
              <a:ext uri="{FF2B5EF4-FFF2-40B4-BE49-F238E27FC236}">
                <a16:creationId xmlns:a16="http://schemas.microsoft.com/office/drawing/2014/main" id="{B163B72C-AF37-4BE1-A642-28AD30E624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476" y="4276380"/>
            <a:ext cx="1628725" cy="1685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CuadroTexto 34">
            <a:extLst>
              <a:ext uri="{FF2B5EF4-FFF2-40B4-BE49-F238E27FC236}">
                <a16:creationId xmlns:a16="http://schemas.microsoft.com/office/drawing/2014/main" id="{1FE2565D-65E4-410B-9E23-9E42CCFED4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286" y="3157402"/>
            <a:ext cx="20161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s-ES" altLang="es-CL" sz="2000" dirty="0">
                <a:solidFill>
                  <a:srgbClr val="000000"/>
                </a:solidFill>
                <a:latin typeface="Calibri" panose="020F0502020204030204" pitchFamily="34" charset="0"/>
              </a:rPr>
              <a:t>MICRO/BUS</a:t>
            </a:r>
          </a:p>
        </p:txBody>
      </p:sp>
      <p:sp>
        <p:nvSpPr>
          <p:cNvPr id="19" name="CuadroTexto 42">
            <a:extLst>
              <a:ext uri="{FF2B5EF4-FFF2-40B4-BE49-F238E27FC236}">
                <a16:creationId xmlns:a16="http://schemas.microsoft.com/office/drawing/2014/main" id="{D5BE0A40-B08C-4BD9-93FC-586DD28748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5823" y="5891026"/>
            <a:ext cx="21605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s-ES" altLang="es-CL" sz="2000" dirty="0">
                <a:solidFill>
                  <a:srgbClr val="000000"/>
                </a:solidFill>
                <a:latin typeface="Calibri" panose="020F0502020204030204" pitchFamily="34" charset="0"/>
              </a:rPr>
              <a:t>MOTO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D3557F92-8B80-4A08-ACC6-457E19D4B6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8206" y="4232814"/>
            <a:ext cx="1728788" cy="1728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FAD1B9CA-1DF3-4E46-A45A-A7A2ED798A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131" y="1619199"/>
            <a:ext cx="1655763" cy="165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90D24820-8A85-4C1D-83A6-30E7C1187D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5614" y="1604489"/>
            <a:ext cx="1631950" cy="163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uadroTexto 34">
            <a:extLst>
              <a:ext uri="{FF2B5EF4-FFF2-40B4-BE49-F238E27FC236}">
                <a16:creationId xmlns:a16="http://schemas.microsoft.com/office/drawing/2014/main" id="{C27764F4-007E-4573-9285-3C665A7BE5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45614" y="3228975"/>
            <a:ext cx="1727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s-ES" altLang="es-CL" sz="19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CAMION</a:t>
            </a:r>
          </a:p>
        </p:txBody>
      </p:sp>
      <p:sp>
        <p:nvSpPr>
          <p:cNvPr id="21" name="CuadroTexto 34">
            <a:extLst>
              <a:ext uri="{FF2B5EF4-FFF2-40B4-BE49-F238E27FC236}">
                <a16:creationId xmlns:a16="http://schemas.microsoft.com/office/drawing/2014/main" id="{A598412F-2156-4D49-A9FD-1D706D0279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79794" y="5978684"/>
            <a:ext cx="1727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s-ES" altLang="es-CL" sz="19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AUTO</a:t>
            </a:r>
          </a:p>
        </p:txBody>
      </p:sp>
      <p:sp>
        <p:nvSpPr>
          <p:cNvPr id="27" name="Título 1">
            <a:extLst>
              <a:ext uri="{FF2B5EF4-FFF2-40B4-BE49-F238E27FC236}">
                <a16:creationId xmlns:a16="http://schemas.microsoft.com/office/drawing/2014/main" id="{CEE06492-92E1-44AC-9376-CB675FE0B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255" y="181010"/>
            <a:ext cx="11709745" cy="149225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CL" dirty="0"/>
              <a:t>Estos transportes viajan en el suelo</a:t>
            </a:r>
            <a:br>
              <a:rPr lang="es-CL" dirty="0"/>
            </a:br>
            <a:r>
              <a:rPr lang="es-CL" sz="2400" dirty="0">
                <a:latin typeface="+mn-lt"/>
              </a:rPr>
              <a:t>nómbralos y descríbelos</a:t>
            </a:r>
            <a:endParaRPr 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29570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7" grpId="0"/>
      <p:bldP spid="19" grpId="0"/>
      <p:bldP spid="20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5">
            <a:extLst>
              <a:ext uri="{FF2B5EF4-FFF2-40B4-BE49-F238E27FC236}">
                <a16:creationId xmlns:a16="http://schemas.microsoft.com/office/drawing/2014/main" id="{30DC8FDC-A5CA-4D5B-B5A5-06FC16B25D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26982"/>
            <a:ext cx="121920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s-CL" sz="8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TRANSPORTES</a:t>
            </a:r>
            <a:endParaRPr lang="en-US" altLang="es-CL" sz="17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B35AE38-DEF2-4511-8CA8-45D4F74F120B}"/>
              </a:ext>
            </a:extLst>
          </p:cNvPr>
          <p:cNvSpPr txBox="1"/>
          <p:nvPr/>
        </p:nvSpPr>
        <p:spPr>
          <a:xfrm flipH="1">
            <a:off x="7146388" y="5176911"/>
            <a:ext cx="43108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dirty="0">
                <a:latin typeface="Berlin Sans FB Demi" panose="020E0802020502020306" pitchFamily="34" charset="0"/>
              </a:rPr>
              <a:t>Daisy Zepeda Rios</a:t>
            </a:r>
          </a:p>
          <a:p>
            <a:pPr algn="ctr"/>
            <a:r>
              <a:rPr lang="es-CL" sz="2800" dirty="0">
                <a:latin typeface="Berlin Sans FB Demi" panose="020E0802020502020306" pitchFamily="34" charset="0"/>
              </a:rPr>
              <a:t>Fonoaudióloga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06A5DB1-4E57-4364-A506-A9BA1E21C3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757" y="2761058"/>
            <a:ext cx="5081588" cy="3811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3077902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Distintivo">
  <a:themeElements>
    <a:clrScheme name="Distintivo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Distintivo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stintivo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