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D3F13B"/>
    <a:srgbClr val="FECEEB"/>
    <a:srgbClr val="DFF573"/>
    <a:srgbClr val="FFCCFF"/>
    <a:srgbClr val="53E3E7"/>
    <a:srgbClr val="99FF66"/>
    <a:srgbClr val="DFD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9"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4ECC5B83-F905-4271-A551-82E18DCF2516}" type="datetimeFigureOut">
              <a:rPr lang="en-US" smtClean="0"/>
              <a:t>10/14/2020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32060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ECC5B83-F905-4271-A551-82E18DCF2516}" type="datetimeFigureOut">
              <a:rPr lang="en-US" smtClean="0"/>
              <a:t>10/14/2020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163041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ECC5B83-F905-4271-A551-82E18DCF2516}" type="datetimeFigureOut">
              <a:rPr lang="en-US" smtClean="0"/>
              <a:t>10/14/2020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377983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ECC5B83-F905-4271-A551-82E18DCF2516}" type="datetimeFigureOut">
              <a:rPr lang="en-US" smtClean="0"/>
              <a:t>10/14/2020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183002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ECC5B83-F905-4271-A551-82E18DCF2516}" type="datetimeFigureOut">
              <a:rPr lang="en-US" smtClean="0"/>
              <a:t>10/14/2020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19031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4ECC5B83-F905-4271-A551-82E18DCF2516}" type="datetimeFigureOut">
              <a:rPr lang="en-US" smtClean="0"/>
              <a:t>10/14/2020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348970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4ECC5B83-F905-4271-A551-82E18DCF2516}" type="datetimeFigureOut">
              <a:rPr lang="en-US" smtClean="0"/>
              <a:t>10/14/2020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56862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4ECC5B83-F905-4271-A551-82E18DCF2516}" type="datetimeFigureOut">
              <a:rPr lang="en-US" smtClean="0"/>
              <a:t>10/14/2020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83750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CC5B83-F905-4271-A551-82E18DCF2516}" type="datetimeFigureOut">
              <a:rPr lang="en-US" smtClean="0"/>
              <a:t>10/14/2020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295815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ECC5B83-F905-4271-A551-82E18DCF2516}" type="datetimeFigureOut">
              <a:rPr lang="en-US" smtClean="0"/>
              <a:t>10/14/2020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243054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ECC5B83-F905-4271-A551-82E18DCF2516}" type="datetimeFigureOut">
              <a:rPr lang="en-US" smtClean="0"/>
              <a:t>10/14/2020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39EAA2B-82CA-40A9-A82D-76A16CFDDF7E}" type="slidenum">
              <a:rPr lang="en-US" smtClean="0"/>
              <a:t>‹Nº›</a:t>
            </a:fld>
            <a:endParaRPr lang="en-US"/>
          </a:p>
        </p:txBody>
      </p:sp>
    </p:spTree>
    <p:extLst>
      <p:ext uri="{BB962C8B-B14F-4D97-AF65-F5344CB8AC3E}">
        <p14:creationId xmlns:p14="http://schemas.microsoft.com/office/powerpoint/2010/main" val="94129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C5B83-F905-4271-A551-82E18DCF2516}" type="datetimeFigureOut">
              <a:rPr lang="en-US" smtClean="0"/>
              <a:t>10/14/2020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EAA2B-82CA-40A9-A82D-76A16CFDDF7E}" type="slidenum">
              <a:rPr lang="en-US" smtClean="0"/>
              <a:t>‹Nº›</a:t>
            </a:fld>
            <a:endParaRPr lang="en-US"/>
          </a:p>
        </p:txBody>
      </p:sp>
    </p:spTree>
    <p:extLst>
      <p:ext uri="{BB962C8B-B14F-4D97-AF65-F5344CB8AC3E}">
        <p14:creationId xmlns:p14="http://schemas.microsoft.com/office/powerpoint/2010/main" val="13241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ctrTitle"/>
          </p:nvPr>
        </p:nvSpPr>
        <p:spPr>
          <a:xfrm>
            <a:off x="3460122" y="2385812"/>
            <a:ext cx="5271752" cy="1043188"/>
          </a:xfrm>
        </p:spPr>
        <p:txBody>
          <a:bodyPr/>
          <a:lstStyle/>
          <a:p>
            <a:r>
              <a:rPr lang="es-ES" dirty="0">
                <a:solidFill>
                  <a:schemeClr val="accent1">
                    <a:lumMod val="75000"/>
                  </a:schemeClr>
                </a:solidFill>
                <a:latin typeface="Arial Rounded MT Bold" panose="020F0704030504030204" pitchFamily="34" charset="0"/>
              </a:rPr>
              <a:t>¡</a:t>
            </a:r>
            <a:r>
              <a:rPr lang="es-ES" dirty="0" smtClean="0">
                <a:solidFill>
                  <a:schemeClr val="accent1">
                    <a:lumMod val="75000"/>
                  </a:schemeClr>
                </a:solidFill>
                <a:latin typeface="Arial Rounded MT Bold" panose="020F0704030504030204" pitchFamily="34" charset="0"/>
              </a:rPr>
              <a:t>Bienvenidos!</a:t>
            </a:r>
            <a:endParaRPr lang="en-US" dirty="0">
              <a:solidFill>
                <a:schemeClr val="accent1">
                  <a:lumMod val="75000"/>
                </a:schemeClr>
              </a:solidFill>
              <a:latin typeface="Arial Rounded MT Bold" panose="020F0704030504030204" pitchFamily="34" charset="0"/>
            </a:endParaRPr>
          </a:p>
        </p:txBody>
      </p:sp>
      <p:sp>
        <p:nvSpPr>
          <p:cNvPr id="3" name="Subtítulo 2"/>
          <p:cNvSpPr>
            <a:spLocks noGrp="1"/>
          </p:cNvSpPr>
          <p:nvPr>
            <p:ph type="subTitle" idx="1"/>
          </p:nvPr>
        </p:nvSpPr>
        <p:spPr>
          <a:xfrm>
            <a:off x="3844340" y="3546361"/>
            <a:ext cx="4503313" cy="815416"/>
          </a:xfrm>
        </p:spPr>
        <p:txBody>
          <a:bodyPr>
            <a:normAutofit lnSpcReduction="10000"/>
          </a:bodyPr>
          <a:lstStyle/>
          <a:p>
            <a:r>
              <a:rPr lang="es-ES" dirty="0" smtClean="0">
                <a:solidFill>
                  <a:schemeClr val="accent6">
                    <a:lumMod val="50000"/>
                  </a:schemeClr>
                </a:solidFill>
                <a:latin typeface="Bahnschrift SemiCondensed" panose="020B0502040204020203" pitchFamily="34" charset="0"/>
              </a:rPr>
              <a:t>Clase de comprensión lectora</a:t>
            </a:r>
          </a:p>
          <a:p>
            <a:r>
              <a:rPr lang="es-ES" dirty="0" smtClean="0">
                <a:solidFill>
                  <a:schemeClr val="accent6">
                    <a:lumMod val="50000"/>
                  </a:schemeClr>
                </a:solidFill>
                <a:latin typeface="Bahnschrift SemiCondensed" panose="020B0502040204020203" pitchFamily="34" charset="0"/>
              </a:rPr>
              <a:t>Nivel Kínder</a:t>
            </a:r>
            <a:endParaRPr lang="en-US" dirty="0">
              <a:solidFill>
                <a:schemeClr val="accent6">
                  <a:lumMod val="50000"/>
                </a:schemeClr>
              </a:solidFill>
              <a:latin typeface="Bahnschrift SemiCondensed" panose="020B0502040204020203" pitchFamily="34"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623443" y="1541631"/>
            <a:ext cx="945109" cy="870807"/>
          </a:xfrm>
          <a:prstGeom prst="rect">
            <a:avLst/>
          </a:prstGeom>
          <a:noFill/>
        </p:spPr>
      </p:pic>
      <p:sp>
        <p:nvSpPr>
          <p:cNvPr id="6" name="Subtítulo 2"/>
          <p:cNvSpPr txBox="1">
            <a:spLocks/>
          </p:cNvSpPr>
          <p:nvPr/>
        </p:nvSpPr>
        <p:spPr>
          <a:xfrm>
            <a:off x="5360082" y="4639029"/>
            <a:ext cx="3371792" cy="318441"/>
          </a:xfrm>
          <a:prstGeom prst="rect">
            <a:avLst/>
          </a:prstGeom>
          <a:solidFill>
            <a:schemeClr val="accent1">
              <a:lumMod val="20000"/>
              <a:lumOff val="80000"/>
            </a:schemeClr>
          </a:solidFill>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u="sng" dirty="0" smtClean="0">
                <a:latin typeface="Bahnschrift SemiCondensed" panose="020B0502040204020203" pitchFamily="34" charset="0"/>
              </a:rPr>
              <a:t>Jueves 22 de Octubre del 2020</a:t>
            </a:r>
            <a:endParaRPr lang="en-US" u="sng" dirty="0">
              <a:latin typeface="Bahnschrift SemiCondensed" panose="020B0502040204020203" pitchFamily="34" charset="0"/>
            </a:endParaRPr>
          </a:p>
        </p:txBody>
      </p:sp>
      <p:sp>
        <p:nvSpPr>
          <p:cNvPr id="7" name="Subtítulo 2"/>
          <p:cNvSpPr txBox="1">
            <a:spLocks/>
          </p:cNvSpPr>
          <p:nvPr/>
        </p:nvSpPr>
        <p:spPr>
          <a:xfrm>
            <a:off x="9401174" y="6515101"/>
            <a:ext cx="2790825" cy="34290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u="sng" dirty="0" smtClean="0">
                <a:latin typeface="Bahnschrift SemiCondensed" panose="020B0502040204020203" pitchFamily="34" charset="0"/>
              </a:rPr>
              <a:t>Profesora: Nicole González.</a:t>
            </a:r>
            <a:endParaRPr lang="en-US" sz="1600" u="sng" dirty="0">
              <a:latin typeface="Bahnschrift SemiCondensed" panose="020B0502040204020203" pitchFamily="34" charset="0"/>
            </a:endParaRPr>
          </a:p>
        </p:txBody>
      </p:sp>
    </p:spTree>
    <p:extLst>
      <p:ext uri="{BB962C8B-B14F-4D97-AF65-F5344CB8AC3E}">
        <p14:creationId xmlns:p14="http://schemas.microsoft.com/office/powerpoint/2010/main" val="415682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81675" y="996157"/>
            <a:ext cx="5105400" cy="4518819"/>
          </a:xfrm>
          <a:solidFill>
            <a:schemeClr val="accent2">
              <a:lumMod val="40000"/>
              <a:lumOff val="60000"/>
            </a:schemeClr>
          </a:solidFill>
          <a:effectLst>
            <a:softEdge rad="114300"/>
          </a:effectLst>
        </p:spPr>
        <p:txBody>
          <a:bodyPr>
            <a:normAutofit fontScale="85000" lnSpcReduction="20000"/>
          </a:bodyPr>
          <a:lstStyle/>
          <a:p>
            <a:pPr>
              <a:lnSpc>
                <a:spcPct val="150000"/>
              </a:lnSpc>
            </a:pPr>
            <a:r>
              <a:rPr lang="es-ES" dirty="0"/>
              <a:t>El búho, que era muy sabio comprendió el motivo de su pena y le dijo con firmeza:</a:t>
            </a:r>
          </a:p>
          <a:p>
            <a:pPr>
              <a:lnSpc>
                <a:spcPct val="150000"/>
              </a:lnSpc>
            </a:pPr>
            <a:r>
              <a:rPr lang="es-ES" dirty="0"/>
              <a:t>– ¿Quieres saber mi opinión sincera?  ¡El problema es que no te conoces a ti mismo! Te pasas el día haciendo lo que los demás quieren que hagas y en cambio no escuchas tu propia voz interior.</a:t>
            </a:r>
          </a:p>
          <a:p>
            <a:pPr>
              <a:lnSpc>
                <a:spcPct val="150000"/>
              </a:lnSpc>
            </a:pP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11" y="996157"/>
            <a:ext cx="3962401" cy="4204493"/>
          </a:xfrm>
          <a:prstGeom prst="rect">
            <a:avLst/>
          </a:prstGeom>
        </p:spPr>
      </p:pic>
    </p:spTree>
    <p:extLst>
      <p:ext uri="{BB962C8B-B14F-4D97-AF65-F5344CB8AC3E}">
        <p14:creationId xmlns:p14="http://schemas.microsoft.com/office/powerpoint/2010/main" val="3765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1" y="871538"/>
            <a:ext cx="6034088" cy="4943476"/>
          </a:xfrm>
          <a:solidFill>
            <a:schemeClr val="accent4">
              <a:lumMod val="40000"/>
              <a:lumOff val="60000"/>
            </a:schemeClr>
          </a:solidFill>
          <a:effectLst>
            <a:softEdge rad="152400"/>
          </a:effectLst>
        </p:spPr>
        <p:txBody>
          <a:bodyPr>
            <a:normAutofit fontScale="85000" lnSpcReduction="20000"/>
          </a:bodyPr>
          <a:lstStyle/>
          <a:p>
            <a:pPr>
              <a:lnSpc>
                <a:spcPct val="150000"/>
              </a:lnSpc>
            </a:pPr>
            <a:r>
              <a:rPr lang="es-ES" dirty="0"/>
              <a:t>El árbol puso cara de extrañeza.</a:t>
            </a:r>
          </a:p>
          <a:p>
            <a:pPr>
              <a:lnSpc>
                <a:spcPct val="150000"/>
              </a:lnSpc>
            </a:pPr>
            <a:r>
              <a:rPr lang="es-ES" dirty="0"/>
              <a:t>– ¿Mi voz interior? ¿Qué quieres decir con eso?</a:t>
            </a:r>
          </a:p>
          <a:p>
            <a:pPr>
              <a:lnSpc>
                <a:spcPct val="150000"/>
              </a:lnSpc>
            </a:pPr>
            <a:r>
              <a:rPr lang="es-ES" dirty="0"/>
              <a:t>– ¡Sí, tu voz interior! Tú la tienes, todos la tenemos, pero debemos aprender a escucharla. Ella te dirá quién eres tú y cuál es tu función dentro de este planeta. Espero que medites sobre ello porque ahí está la respuesta</a:t>
            </a:r>
            <a:r>
              <a:rPr lang="es-ES" dirty="0" smtClean="0"/>
              <a:t>.</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238" y="0"/>
            <a:ext cx="5719761" cy="6858000"/>
          </a:xfrm>
          <a:prstGeom prst="rect">
            <a:avLst/>
          </a:prstGeom>
        </p:spPr>
      </p:pic>
    </p:spTree>
    <p:extLst>
      <p:ext uri="{BB962C8B-B14F-4D97-AF65-F5344CB8AC3E}">
        <p14:creationId xmlns:p14="http://schemas.microsoft.com/office/powerpoint/2010/main" val="28507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6775" y="371474"/>
            <a:ext cx="10648950" cy="3400425"/>
          </a:xfrm>
          <a:solidFill>
            <a:srgbClr val="DFF573"/>
          </a:solidFill>
          <a:effectLst>
            <a:softEdge rad="279400"/>
          </a:effectLst>
        </p:spPr>
        <p:txBody>
          <a:bodyPr>
            <a:normAutofit fontScale="77500" lnSpcReduction="20000"/>
          </a:bodyPr>
          <a:lstStyle/>
          <a:p>
            <a:pPr>
              <a:lnSpc>
                <a:spcPct val="170000"/>
              </a:lnSpc>
            </a:pPr>
            <a:r>
              <a:rPr lang="es-ES" dirty="0"/>
              <a:t>El búho le guiñó un ojo y sin decir ni una palabra más alzó el vuelo y se perdió en la lejanía.</a:t>
            </a:r>
          </a:p>
          <a:p>
            <a:pPr>
              <a:lnSpc>
                <a:spcPct val="170000"/>
              </a:lnSpc>
            </a:pPr>
            <a:r>
              <a:rPr lang="es-ES" dirty="0"/>
              <a:t>El árbol se quedó meditando y decidió seguir el consejo del inteligente búho. Aspiró profundamente varias veces para liberarse de los pensamientos negativos e intentó concentrarse en su propia voz interior. Cuando consiguió desconectar su mente de todo lo que le rodeaba, escuchó al fin una vocecilla dentro de él que le susurró:</a:t>
            </a:r>
          </a:p>
          <a:p>
            <a:pPr>
              <a:lnSpc>
                <a:spcPct val="170000"/>
              </a:lnSpc>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225" y="3557588"/>
            <a:ext cx="3216783" cy="3133230"/>
          </a:xfrm>
          <a:prstGeom prst="rect">
            <a:avLst/>
          </a:prstGeom>
          <a:effectLst>
            <a:softEdge rad="127000"/>
          </a:effectLst>
        </p:spPr>
      </p:pic>
    </p:spTree>
    <p:extLst>
      <p:ext uri="{BB962C8B-B14F-4D97-AF65-F5344CB8AC3E}">
        <p14:creationId xmlns:p14="http://schemas.microsoft.com/office/powerpoint/2010/main" val="10556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457201"/>
            <a:ext cx="4513384" cy="6000749"/>
          </a:xfrm>
          <a:prstGeom prst="rect">
            <a:avLst/>
          </a:prstGeom>
        </p:spPr>
      </p:pic>
      <p:sp>
        <p:nvSpPr>
          <p:cNvPr id="4" name="Llamada de nube 3"/>
          <p:cNvSpPr/>
          <p:nvPr/>
        </p:nvSpPr>
        <p:spPr>
          <a:xfrm>
            <a:off x="3314700" y="0"/>
            <a:ext cx="8715375" cy="4357688"/>
          </a:xfrm>
          <a:prstGeom prst="cloudCallout">
            <a:avLst>
              <a:gd name="adj1" fmla="val -55260"/>
              <a:gd name="adj2" fmla="val 2741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Cada uno de nosotros somos lo que somos ¿Cómo pretendes dar peras si no eres un peral? Tampoco podrás nunca dar manzanas, pues no eres un manzano, ni mandarinas porque no eres un mandarino. Tú eres un roble y como roble que eres estás en el mundo para cumplir una misión distinta pero muy importante: acoger a las aves entre tus enormes ramas y dar sombra a los seres vivos en los días de calor ¡Ah, y eso no es todo! Tu belleza  contribuye a alegrar el paisaje y eres una de las especies más admiradas por los científicos </a:t>
            </a:r>
            <a:r>
              <a:rPr lang="es-ES" dirty="0" smtClean="0"/>
              <a:t> </a:t>
            </a:r>
            <a:r>
              <a:rPr lang="es-ES" dirty="0"/>
              <a:t>¿No crees que es suficiente?</a:t>
            </a:r>
            <a:endParaRPr lang="en-US" dirty="0"/>
          </a:p>
        </p:txBody>
      </p:sp>
    </p:spTree>
    <p:extLst>
      <p:ext uri="{BB962C8B-B14F-4D97-AF65-F5344CB8AC3E}">
        <p14:creationId xmlns:p14="http://schemas.microsoft.com/office/powerpoint/2010/main" val="10319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10225" y="385763"/>
            <a:ext cx="5919788" cy="5719762"/>
          </a:xfrm>
        </p:spPr>
        <p:txBody>
          <a:bodyPr>
            <a:normAutofit fontScale="92500"/>
          </a:bodyPr>
          <a:lstStyle/>
          <a:p>
            <a:pPr>
              <a:lnSpc>
                <a:spcPct val="150000"/>
              </a:lnSpc>
            </a:pPr>
            <a:r>
              <a:rPr lang="es-ES" dirty="0"/>
              <a:t>En ese momento y después de muchos meses, el árbol triste se alegró. La emoción recorrió su  tronco porque al fin comprendió quién era y que tenía una preciosa y esencial labor que cumplir dentro de la naturaleza.</a:t>
            </a:r>
          </a:p>
          <a:p>
            <a:pPr>
              <a:lnSpc>
                <a:spcPct val="150000"/>
              </a:lnSpc>
            </a:pPr>
            <a:r>
              <a:rPr lang="es-ES" dirty="0"/>
              <a:t>Jamás volvió a sentirse peor que los demás y logró ser muy feliz el resto de su larga vida.</a:t>
            </a:r>
          </a:p>
          <a:p>
            <a:pPr>
              <a:lnSpc>
                <a:spcPct val="150000"/>
              </a:lnSpc>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390524"/>
            <a:ext cx="4657726" cy="5967413"/>
          </a:xfrm>
          <a:prstGeom prst="rect">
            <a:avLst/>
          </a:prstGeom>
        </p:spPr>
      </p:pic>
      <p:sp>
        <p:nvSpPr>
          <p:cNvPr id="5" name="Título 1"/>
          <p:cNvSpPr>
            <a:spLocks noGrp="1"/>
          </p:cNvSpPr>
          <p:nvPr>
            <p:ph type="title"/>
          </p:nvPr>
        </p:nvSpPr>
        <p:spPr>
          <a:xfrm>
            <a:off x="10401299" y="5783659"/>
            <a:ext cx="1381126" cy="643731"/>
          </a:xfrm>
        </p:spPr>
        <p:txBody>
          <a:bodyPr>
            <a:normAutofit fontScale="90000"/>
          </a:bodyPr>
          <a:lstStyle/>
          <a:p>
            <a:r>
              <a:rPr lang="es-ES" u="sng" dirty="0" smtClean="0">
                <a:solidFill>
                  <a:srgbClr val="00B050"/>
                </a:solidFill>
                <a:latin typeface="Britannic Bold" panose="020B0903060703020204" pitchFamily="34" charset="0"/>
              </a:rPr>
              <a:t>¡Fin! </a:t>
            </a:r>
            <a:endParaRPr lang="en-US" u="sng" dirty="0">
              <a:solidFill>
                <a:srgbClr val="00B050"/>
              </a:solidFill>
              <a:latin typeface="Britannic Bold" panose="020B0903060703020204" pitchFamily="34" charset="0"/>
            </a:endParaRPr>
          </a:p>
        </p:txBody>
      </p:sp>
    </p:spTree>
    <p:extLst>
      <p:ext uri="{BB962C8B-B14F-4D97-AF65-F5344CB8AC3E}">
        <p14:creationId xmlns:p14="http://schemas.microsoft.com/office/powerpoint/2010/main" val="38075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4150" y="500062"/>
            <a:ext cx="7034213" cy="1325563"/>
          </a:xfrm>
        </p:spPr>
        <p:txBody>
          <a:bodyPr/>
          <a:lstStyle/>
          <a:p>
            <a:r>
              <a:rPr lang="es-ES" u="sng" dirty="0" smtClean="0">
                <a:solidFill>
                  <a:srgbClr val="00B050"/>
                </a:solidFill>
                <a:latin typeface="Britannic Bold" panose="020B0903060703020204" pitchFamily="34" charset="0"/>
              </a:rPr>
              <a:t>Moraleja de nuestra fábula</a:t>
            </a:r>
            <a:endParaRPr lang="en-US" u="sng" dirty="0">
              <a:solidFill>
                <a:srgbClr val="00B050"/>
              </a:solidFill>
              <a:latin typeface="Britannic Bold" panose="020B0903060703020204" pitchFamily="34" charset="0"/>
            </a:endParaRPr>
          </a:p>
        </p:txBody>
      </p:sp>
      <p:sp>
        <p:nvSpPr>
          <p:cNvPr id="3" name="Marcador de contenido 2"/>
          <p:cNvSpPr>
            <a:spLocks noGrp="1"/>
          </p:cNvSpPr>
          <p:nvPr>
            <p:ph idx="1"/>
          </p:nvPr>
        </p:nvSpPr>
        <p:spPr>
          <a:xfrm>
            <a:off x="1709739" y="2168524"/>
            <a:ext cx="4776788" cy="646113"/>
          </a:xfrm>
          <a:solidFill>
            <a:schemeClr val="accent4">
              <a:lumMod val="20000"/>
              <a:lumOff val="80000"/>
            </a:schemeClr>
          </a:solidFill>
        </p:spPr>
        <p:txBody>
          <a:bodyPr/>
          <a:lstStyle/>
          <a:p>
            <a:r>
              <a:rPr lang="es-ES" dirty="0" smtClean="0">
                <a:solidFill>
                  <a:srgbClr val="D60093"/>
                </a:solidFill>
              </a:rPr>
              <a:t>Pero… ¿Qué es una moraleja?</a:t>
            </a:r>
            <a:endParaRPr lang="en-US" dirty="0">
              <a:solidFill>
                <a:srgbClr val="D60093"/>
              </a:solidFill>
            </a:endParaRPr>
          </a:p>
        </p:txBody>
      </p:sp>
      <p:sp>
        <p:nvSpPr>
          <p:cNvPr id="4" name="Marcador de contenido 2"/>
          <p:cNvSpPr txBox="1">
            <a:spLocks/>
          </p:cNvSpPr>
          <p:nvPr/>
        </p:nvSpPr>
        <p:spPr>
          <a:xfrm>
            <a:off x="1166814" y="3514726"/>
            <a:ext cx="10206036" cy="1600199"/>
          </a:xfrm>
          <a:prstGeom prst="rect">
            <a:avLst/>
          </a:prstGeom>
          <a:solidFill>
            <a:schemeClr val="accent1">
              <a:lumMod val="20000"/>
              <a:lumOff val="80000"/>
            </a:schemeClr>
          </a:solidFill>
          <a:effectLst>
            <a:softEdge rad="2032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dirty="0" smtClean="0"/>
              <a:t>- Es una enseñanza moral, es decir, un consejo para que cambiemos algunas conductas.</a:t>
            </a:r>
            <a:endParaRPr lang="en-US" dirty="0"/>
          </a:p>
        </p:txBody>
      </p:sp>
    </p:spTree>
    <p:extLst>
      <p:ext uri="{BB962C8B-B14F-4D97-AF65-F5344CB8AC3E}">
        <p14:creationId xmlns:p14="http://schemas.microsoft.com/office/powerpoint/2010/main" val="4551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787" y="4429125"/>
            <a:ext cx="2757488" cy="2157309"/>
          </a:xfrm>
          <a:prstGeom prst="rect">
            <a:avLst/>
          </a:prstGeom>
        </p:spPr>
      </p:pic>
      <p:sp>
        <p:nvSpPr>
          <p:cNvPr id="2" name="Título 1"/>
          <p:cNvSpPr>
            <a:spLocks noGrp="1"/>
          </p:cNvSpPr>
          <p:nvPr>
            <p:ph type="title"/>
          </p:nvPr>
        </p:nvSpPr>
        <p:spPr>
          <a:xfrm>
            <a:off x="1924051" y="479425"/>
            <a:ext cx="7662863" cy="1325563"/>
          </a:xfrm>
          <a:solidFill>
            <a:schemeClr val="accent2">
              <a:lumMod val="20000"/>
              <a:lumOff val="80000"/>
            </a:schemeClr>
          </a:solidFill>
        </p:spPr>
        <p:txBody>
          <a:bodyPr>
            <a:noAutofit/>
          </a:bodyPr>
          <a:lstStyle/>
          <a:p>
            <a:r>
              <a:rPr lang="es-ES" sz="2800" dirty="0" smtClean="0">
                <a:solidFill>
                  <a:srgbClr val="D60093"/>
                </a:solidFill>
                <a:latin typeface="Arial Rounded MT Bold" panose="020F0704030504030204" pitchFamily="34" charset="0"/>
              </a:rPr>
              <a:t>Ahora que ya sabemos lo que una moraleja</a:t>
            </a:r>
            <a:br>
              <a:rPr lang="es-ES" sz="2800" dirty="0" smtClean="0">
                <a:solidFill>
                  <a:srgbClr val="D60093"/>
                </a:solidFill>
                <a:latin typeface="Arial Rounded MT Bold" panose="020F0704030504030204" pitchFamily="34" charset="0"/>
              </a:rPr>
            </a:br>
            <a:r>
              <a:rPr lang="es-ES" sz="2800" dirty="0" smtClean="0">
                <a:solidFill>
                  <a:srgbClr val="D60093"/>
                </a:solidFill>
                <a:latin typeface="Arial Rounded MT Bold" panose="020F0704030504030204" pitchFamily="34" charset="0"/>
              </a:rPr>
              <a:t/>
            </a:r>
            <a:br>
              <a:rPr lang="es-ES" sz="2800" dirty="0" smtClean="0">
                <a:solidFill>
                  <a:srgbClr val="D60093"/>
                </a:solidFill>
                <a:latin typeface="Arial Rounded MT Bold" panose="020F0704030504030204" pitchFamily="34" charset="0"/>
              </a:rPr>
            </a:br>
            <a:r>
              <a:rPr lang="es-ES" sz="2800" dirty="0" smtClean="0">
                <a:solidFill>
                  <a:srgbClr val="D60093"/>
                </a:solidFill>
                <a:latin typeface="Arial Rounded MT Bold" panose="020F0704030504030204" pitchFamily="34" charset="0"/>
              </a:rPr>
              <a:t>Recordemos… </a:t>
            </a:r>
            <a:endParaRPr lang="en-US" sz="2800" dirty="0">
              <a:solidFill>
                <a:srgbClr val="D60093"/>
              </a:solidFill>
              <a:latin typeface="Arial Rounded MT Bold" panose="020F0704030504030204" pitchFamily="34" charset="0"/>
            </a:endParaRPr>
          </a:p>
        </p:txBody>
      </p:sp>
      <p:sp>
        <p:nvSpPr>
          <p:cNvPr id="3" name="Marcador de contenido 2"/>
          <p:cNvSpPr>
            <a:spLocks noGrp="1"/>
          </p:cNvSpPr>
          <p:nvPr>
            <p:ph idx="1"/>
          </p:nvPr>
        </p:nvSpPr>
        <p:spPr>
          <a:xfrm>
            <a:off x="1395412" y="2039937"/>
            <a:ext cx="8077200" cy="746125"/>
          </a:xfrm>
          <a:solidFill>
            <a:schemeClr val="accent1">
              <a:lumMod val="20000"/>
              <a:lumOff val="80000"/>
            </a:schemeClr>
          </a:solidFill>
        </p:spPr>
        <p:txBody>
          <a:bodyPr/>
          <a:lstStyle/>
          <a:p>
            <a:r>
              <a:rPr lang="es-ES" dirty="0" smtClean="0"/>
              <a:t>¿Cuál es la moraleja (enseñanza) de nuestra fábula?</a:t>
            </a:r>
            <a:endParaRPr lang="en-US" dirty="0"/>
          </a:p>
        </p:txBody>
      </p:sp>
      <p:sp>
        <p:nvSpPr>
          <p:cNvPr id="4" name="Marcador de contenido 2"/>
          <p:cNvSpPr txBox="1">
            <a:spLocks/>
          </p:cNvSpPr>
          <p:nvPr/>
        </p:nvSpPr>
        <p:spPr>
          <a:xfrm>
            <a:off x="1052513" y="3021011"/>
            <a:ext cx="10506074" cy="1979614"/>
          </a:xfrm>
          <a:prstGeom prst="rect">
            <a:avLst/>
          </a:prstGeom>
          <a:solidFill>
            <a:srgbClr val="FECEEB"/>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dirty="0"/>
              <a:t>Cada uno de nosotros tenemos unas capacidades diferentes  que nos distinguen de los demás. Trata de conocerte a ti mismo y de sentirte orgulloso de lo que eres en vez tratar de ser lo que los demás quieren que seas</a:t>
            </a:r>
            <a:r>
              <a:rPr lang="es-ES" dirty="0" smtClean="0"/>
              <a:t>. Debes crees siempre en tus capacidades y habilidades.</a:t>
            </a:r>
            <a:endParaRPr lang="en-US" dirty="0"/>
          </a:p>
        </p:txBody>
      </p:sp>
    </p:spTree>
    <p:extLst>
      <p:ext uri="{BB962C8B-B14F-4D97-AF65-F5344CB8AC3E}">
        <p14:creationId xmlns:p14="http://schemas.microsoft.com/office/powerpoint/2010/main" val="19197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387" y="0"/>
            <a:ext cx="8629651" cy="6858000"/>
          </a:xfrm>
          <a:prstGeom prst="rect">
            <a:avLst/>
          </a:prstGeom>
        </p:spPr>
      </p:pic>
      <p:sp>
        <p:nvSpPr>
          <p:cNvPr id="3" name="Marcador de contenido 2"/>
          <p:cNvSpPr>
            <a:spLocks noGrp="1"/>
          </p:cNvSpPr>
          <p:nvPr>
            <p:ph idx="1"/>
          </p:nvPr>
        </p:nvSpPr>
        <p:spPr>
          <a:xfrm>
            <a:off x="2509838" y="0"/>
            <a:ext cx="7248525" cy="1671638"/>
          </a:xfrm>
        </p:spPr>
        <p:txBody>
          <a:bodyPr>
            <a:normAutofit/>
          </a:bodyPr>
          <a:lstStyle/>
          <a:p>
            <a:pPr marL="0" indent="0" algn="ctr">
              <a:buNone/>
            </a:pPr>
            <a:endParaRPr lang="es-ES" dirty="0" smtClean="0">
              <a:solidFill>
                <a:srgbClr val="D3F13B"/>
              </a:solidFill>
              <a:latin typeface="Broadway" panose="04040905080B02020502" pitchFamily="82" charset="0"/>
            </a:endParaRPr>
          </a:p>
          <a:p>
            <a:pPr marL="0" indent="0" algn="ctr">
              <a:buNone/>
            </a:pPr>
            <a:r>
              <a:rPr lang="es-ES" sz="3600" dirty="0" smtClean="0">
                <a:solidFill>
                  <a:srgbClr val="D60093"/>
                </a:solidFill>
                <a:latin typeface="Broadway" panose="04040905080B02020502" pitchFamily="82" charset="0"/>
              </a:rPr>
              <a:t>¡Estuvieron muy atentos y concentrados!</a:t>
            </a:r>
            <a:endParaRPr lang="en-US" sz="3600" dirty="0">
              <a:solidFill>
                <a:srgbClr val="D60093"/>
              </a:solidFill>
              <a:latin typeface="Broadway" panose="04040905080B02020502" pitchFamily="82" charset="0"/>
            </a:endParaRPr>
          </a:p>
        </p:txBody>
      </p:sp>
    </p:spTree>
    <p:extLst>
      <p:ext uri="{BB962C8B-B14F-4D97-AF65-F5344CB8AC3E}">
        <p14:creationId xmlns:p14="http://schemas.microsoft.com/office/powerpoint/2010/main" val="224212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00113"/>
            <a:ext cx="9291638" cy="790575"/>
          </a:xfrm>
        </p:spPr>
        <p:txBody>
          <a:bodyPr>
            <a:normAutofit fontScale="90000"/>
          </a:bodyPr>
          <a:lstStyle/>
          <a:p>
            <a:r>
              <a:rPr lang="es-ES" dirty="0" smtClean="0">
                <a:solidFill>
                  <a:srgbClr val="7030A0"/>
                </a:solidFill>
                <a:latin typeface="Arial Rounded MT Bold" panose="020F0704030504030204" pitchFamily="34" charset="0"/>
              </a:rPr>
              <a:t>¿Cómo iniciaremos la clase de hoy?</a:t>
            </a:r>
            <a:endParaRPr lang="en-US" dirty="0">
              <a:solidFill>
                <a:srgbClr val="7030A0"/>
              </a:solidFill>
              <a:latin typeface="Arial Rounded MT Bold" panose="020F0704030504030204" pitchFamily="34" charset="0"/>
            </a:endParaRPr>
          </a:p>
        </p:txBody>
      </p:sp>
      <p:sp>
        <p:nvSpPr>
          <p:cNvPr id="3" name="Marcador de contenido 2"/>
          <p:cNvSpPr>
            <a:spLocks noGrp="1"/>
          </p:cNvSpPr>
          <p:nvPr>
            <p:ph idx="1"/>
          </p:nvPr>
        </p:nvSpPr>
        <p:spPr>
          <a:xfrm>
            <a:off x="838200" y="2125662"/>
            <a:ext cx="6319838" cy="774700"/>
          </a:xfrm>
        </p:spPr>
        <p:txBody>
          <a:bodyPr/>
          <a:lstStyle/>
          <a:p>
            <a:r>
              <a:rPr lang="es-ES" dirty="0" smtClean="0"/>
              <a:t>Partiremos escuchando una linda fábula.</a:t>
            </a:r>
            <a:endParaRPr lang="en-US" dirty="0"/>
          </a:p>
        </p:txBody>
      </p:sp>
      <p:sp>
        <p:nvSpPr>
          <p:cNvPr id="4" name="Marcador de contenido 2"/>
          <p:cNvSpPr txBox="1">
            <a:spLocks/>
          </p:cNvSpPr>
          <p:nvPr/>
        </p:nvSpPr>
        <p:spPr>
          <a:xfrm>
            <a:off x="838200" y="4362448"/>
            <a:ext cx="6319838" cy="774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ítulo 1"/>
          <p:cNvSpPr txBox="1">
            <a:spLocks/>
          </p:cNvSpPr>
          <p:nvPr/>
        </p:nvSpPr>
        <p:spPr>
          <a:xfrm>
            <a:off x="1333500" y="2986899"/>
            <a:ext cx="5538788" cy="7905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smtClean="0">
                <a:solidFill>
                  <a:srgbClr val="7030A0"/>
                </a:solidFill>
                <a:latin typeface="Arial Rounded MT Bold" panose="020F0704030504030204" pitchFamily="34" charset="0"/>
              </a:rPr>
              <a:t>¿Qué es una fábula?</a:t>
            </a:r>
            <a:endParaRPr lang="en-US" sz="4000" dirty="0">
              <a:solidFill>
                <a:srgbClr val="7030A0"/>
              </a:solidFill>
              <a:latin typeface="Arial Rounded MT Bold" panose="020F0704030504030204" pitchFamily="34" charset="0"/>
            </a:endParaRPr>
          </a:p>
        </p:txBody>
      </p:sp>
      <p:sp>
        <p:nvSpPr>
          <p:cNvPr id="6" name="Rectángulo 5"/>
          <p:cNvSpPr/>
          <p:nvPr/>
        </p:nvSpPr>
        <p:spPr>
          <a:xfrm>
            <a:off x="838200" y="3864011"/>
            <a:ext cx="10120313" cy="196451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2800" i="0" dirty="0" smtClean="0">
                <a:solidFill>
                  <a:srgbClr val="222222"/>
                </a:solidFill>
                <a:effectLst/>
              </a:rPr>
              <a:t>Las fábulas, son relatos o historias breves, las cuales siempre finalizan  con un mensaje de enseñanza. Sus  personajes casi siempre son animales u objetos animados. </a:t>
            </a:r>
            <a:endParaRPr lang="en-US" sz="28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187" y="1787561"/>
            <a:ext cx="2579688" cy="1857375"/>
          </a:xfrm>
          <a:prstGeom prst="rect">
            <a:avLst/>
          </a:prstGeom>
          <a:effectLst>
            <a:softEdge rad="254000"/>
          </a:effectLst>
        </p:spPr>
      </p:pic>
    </p:spTree>
    <p:extLst>
      <p:ext uri="{BB962C8B-B14F-4D97-AF65-F5344CB8AC3E}">
        <p14:creationId xmlns:p14="http://schemas.microsoft.com/office/powerpoint/2010/main" val="190006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785937" y="379412"/>
            <a:ext cx="8620125" cy="1325563"/>
          </a:xfrm>
        </p:spPr>
        <p:txBody>
          <a:bodyPr>
            <a:normAutofit/>
          </a:bodyPr>
          <a:lstStyle/>
          <a:p>
            <a:pPr algn="ctr"/>
            <a:r>
              <a:rPr lang="es-ES" dirty="0" smtClean="0">
                <a:solidFill>
                  <a:srgbClr val="D60093"/>
                </a:solidFill>
                <a:latin typeface="Bookman Old Style" panose="02050604050505020204" pitchFamily="18" charset="0"/>
              </a:rPr>
              <a:t>La fábula de hoy se llama:</a:t>
            </a:r>
            <a:br>
              <a:rPr lang="es-ES" dirty="0" smtClean="0">
                <a:solidFill>
                  <a:srgbClr val="D60093"/>
                </a:solidFill>
                <a:latin typeface="Bookman Old Style" panose="02050604050505020204" pitchFamily="18" charset="0"/>
              </a:rPr>
            </a:br>
            <a:r>
              <a:rPr lang="es-ES" sz="4000" u="sng" dirty="0" smtClean="0">
                <a:solidFill>
                  <a:srgbClr val="00B050"/>
                </a:solidFill>
                <a:latin typeface="Bookman Old Style" panose="02050604050505020204" pitchFamily="18" charset="0"/>
              </a:rPr>
              <a:t>“El árbol que no sabía quién era”</a:t>
            </a:r>
            <a:endParaRPr lang="en-US" sz="4000" u="sng" dirty="0">
              <a:solidFill>
                <a:srgbClr val="00B050"/>
              </a:solidFill>
              <a:latin typeface="Bookman Old Style" panose="02050604050505020204" pitchFamily="18" charset="0"/>
            </a:endParaRPr>
          </a:p>
        </p:txBody>
      </p:sp>
      <p:sp>
        <p:nvSpPr>
          <p:cNvPr id="3" name="Marcador de contenido 2"/>
          <p:cNvSpPr>
            <a:spLocks noGrp="1"/>
          </p:cNvSpPr>
          <p:nvPr>
            <p:ph idx="1"/>
          </p:nvPr>
        </p:nvSpPr>
        <p:spPr>
          <a:xfrm>
            <a:off x="838200" y="2125662"/>
            <a:ext cx="5805488" cy="3603625"/>
          </a:xfrm>
        </p:spPr>
        <p:txBody>
          <a:bodyPr>
            <a:normAutofit fontScale="77500" lnSpcReduction="20000"/>
          </a:bodyPr>
          <a:lstStyle/>
          <a:p>
            <a:pPr>
              <a:lnSpc>
                <a:spcPct val="150000"/>
              </a:lnSpc>
            </a:pPr>
            <a:r>
              <a:rPr lang="es-ES" dirty="0"/>
              <a:t>Había una </a:t>
            </a:r>
            <a:r>
              <a:rPr lang="es-ES" dirty="0" smtClean="0"/>
              <a:t>vez, </a:t>
            </a:r>
            <a:r>
              <a:rPr lang="es-ES" dirty="0"/>
              <a:t>un jardín muy hermoso en el que crecían todo tipo de árboles maravillosos. Algunos daban enormes naranjas llenas de delicioso jugo; otros riquísimas peras que parecían azucaradas de tan dulces que eran. También había árboles </a:t>
            </a:r>
            <a:r>
              <a:rPr lang="es-ES" dirty="0" smtClean="0"/>
              <a:t>repletos de damascos </a:t>
            </a:r>
            <a:r>
              <a:rPr lang="es-ES" dirty="0"/>
              <a:t>que hacían las delicias de todo aquel que se llevaba uno a la boca</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5" y="1704975"/>
            <a:ext cx="4741951" cy="4810126"/>
          </a:xfrm>
          <a:prstGeom prst="rect">
            <a:avLst/>
          </a:prstGeom>
          <a:effectLst>
            <a:softEdge rad="228600"/>
          </a:effectLst>
        </p:spPr>
      </p:pic>
    </p:spTree>
    <p:extLst>
      <p:ext uri="{BB962C8B-B14F-4D97-AF65-F5344CB8AC3E}">
        <p14:creationId xmlns:p14="http://schemas.microsoft.com/office/powerpoint/2010/main" val="59898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86975" cy="6857445"/>
          </a:xfrm>
          <a:prstGeom prst="rect">
            <a:avLst/>
          </a:prstGeom>
        </p:spPr>
      </p:pic>
      <p:sp>
        <p:nvSpPr>
          <p:cNvPr id="3" name="Marcador de contenido 2"/>
          <p:cNvSpPr>
            <a:spLocks noGrp="1"/>
          </p:cNvSpPr>
          <p:nvPr>
            <p:ph idx="1"/>
          </p:nvPr>
        </p:nvSpPr>
        <p:spPr>
          <a:xfrm>
            <a:off x="6786564" y="-1"/>
            <a:ext cx="5405436" cy="6857445"/>
          </a:xfrm>
          <a:solidFill>
            <a:schemeClr val="accent1">
              <a:lumMod val="40000"/>
              <a:lumOff val="60000"/>
            </a:schemeClr>
          </a:solidFill>
        </p:spPr>
        <p:txBody>
          <a:bodyPr>
            <a:normAutofit fontScale="85000" lnSpcReduction="10000"/>
          </a:bodyPr>
          <a:lstStyle/>
          <a:p>
            <a:pPr>
              <a:lnSpc>
                <a:spcPct val="160000"/>
              </a:lnSpc>
            </a:pPr>
            <a:r>
              <a:rPr lang="es-ES" dirty="0"/>
              <a:t>Era un jardín excepcional y los frutales se sentían muy felices. No sólo eran árboles sanos, robustos y bellos, sino que además, producían las mejores frutas que nadie podía imaginar.</a:t>
            </a:r>
          </a:p>
          <a:p>
            <a:pPr>
              <a:lnSpc>
                <a:spcPct val="160000"/>
              </a:lnSpc>
            </a:pPr>
            <a:r>
              <a:rPr lang="es-ES" dirty="0"/>
              <a:t>Sólo uno de esos árboles se sentía muy desdichado porque, aunque sus ramas eran grandes y muy verdes, no daba ningún tipo de fruto. El pobre siempre se quejaba de su mala suerte.</a:t>
            </a:r>
          </a:p>
          <a:p>
            <a:pPr>
              <a:lnSpc>
                <a:spcPct val="160000"/>
              </a:lnSpc>
            </a:pPr>
            <a:endParaRPr lang="en-US" dirty="0"/>
          </a:p>
        </p:txBody>
      </p:sp>
    </p:spTree>
    <p:extLst>
      <p:ext uri="{BB962C8B-B14F-4D97-AF65-F5344CB8AC3E}">
        <p14:creationId xmlns:p14="http://schemas.microsoft.com/office/powerpoint/2010/main" val="22464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571501"/>
            <a:ext cx="6319839" cy="5743574"/>
          </a:xfrm>
          <a:solidFill>
            <a:schemeClr val="accent4">
              <a:lumMod val="20000"/>
              <a:lumOff val="80000"/>
            </a:schemeClr>
          </a:solidFill>
          <a:effectLst>
            <a:softEdge rad="177800"/>
          </a:effectLst>
        </p:spPr>
        <p:txBody>
          <a:bodyPr>
            <a:normAutofit fontScale="92500" lnSpcReduction="20000"/>
          </a:bodyPr>
          <a:lstStyle/>
          <a:p>
            <a:pPr>
              <a:lnSpc>
                <a:spcPct val="150000"/>
              </a:lnSpc>
            </a:pPr>
            <a:r>
              <a:rPr lang="es-ES" dirty="0"/>
              <a:t>– Amigos, todos </a:t>
            </a:r>
            <a:r>
              <a:rPr lang="es-ES" dirty="0" smtClean="0"/>
              <a:t>ustedes están cargaditos </a:t>
            </a:r>
            <a:r>
              <a:rPr lang="es-ES" dirty="0"/>
              <a:t>de frutas estupendas, pero yo no. Es injusto y ya no sé qué hacer.</a:t>
            </a:r>
          </a:p>
          <a:p>
            <a:pPr>
              <a:lnSpc>
                <a:spcPct val="150000"/>
              </a:lnSpc>
            </a:pPr>
            <a:r>
              <a:rPr lang="es-ES" dirty="0"/>
              <a:t>El árbol estaba muy deprimido y todos los días repetía la misma canción. Los demás le apreciaban mucho e intentaban que recuperara la alegría con palabras de ánimo. El manzano, por ejemplo, solía hacer hincapié en que lo importante era centrarse en el problema.</a:t>
            </a:r>
          </a:p>
          <a:p>
            <a:pPr>
              <a:lnSpc>
                <a:spcPct val="150000"/>
              </a:lnSpc>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736" y="571501"/>
            <a:ext cx="4305301" cy="5414963"/>
          </a:xfrm>
          <a:prstGeom prst="rect">
            <a:avLst/>
          </a:prstGeom>
          <a:effectLst>
            <a:softEdge rad="139700"/>
          </a:effectLst>
        </p:spPr>
      </p:pic>
    </p:spTree>
    <p:extLst>
      <p:ext uri="{BB962C8B-B14F-4D97-AF65-F5344CB8AC3E}">
        <p14:creationId xmlns:p14="http://schemas.microsoft.com/office/powerpoint/2010/main" val="34004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67387" y="798512"/>
            <a:ext cx="5705475" cy="5318125"/>
          </a:xfrm>
          <a:solidFill>
            <a:srgbClr val="99FF66"/>
          </a:solidFill>
          <a:effectLst>
            <a:softEdge rad="190500"/>
          </a:effectLst>
        </p:spPr>
        <p:txBody>
          <a:bodyPr>
            <a:normAutofit fontScale="92500" lnSpcReduction="10000"/>
          </a:bodyPr>
          <a:lstStyle/>
          <a:p>
            <a:pPr algn="just">
              <a:lnSpc>
                <a:spcPct val="150000"/>
              </a:lnSpc>
            </a:pPr>
            <a:r>
              <a:rPr lang="es-ES" dirty="0"/>
              <a:t>– A ver, compañero, si no te concentras, nunca lo conseguirás. Relaja tu mente e intenta dar manzanas ¡A mí me resulta muy sencillo!</a:t>
            </a:r>
          </a:p>
          <a:p>
            <a:pPr algn="just">
              <a:lnSpc>
                <a:spcPct val="150000"/>
              </a:lnSpc>
            </a:pPr>
            <a:r>
              <a:rPr lang="es-ES" dirty="0"/>
              <a:t>Pero el árbol, por mucho que se quedaba en silencio y trataba de imaginar verdes manzanas naciendo de sus ramas, no lo conseguía.</a:t>
            </a:r>
          </a:p>
          <a:p>
            <a:pPr algn="just">
              <a:lnSpc>
                <a:spcPct val="150000"/>
              </a:lnSpc>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6" y="642938"/>
            <a:ext cx="4824414" cy="5629275"/>
          </a:xfrm>
          <a:prstGeom prst="rect">
            <a:avLst/>
          </a:prstGeom>
          <a:effectLst>
            <a:softEdge rad="254000"/>
          </a:effectLst>
        </p:spPr>
      </p:pic>
    </p:spTree>
    <p:extLst>
      <p:ext uri="{BB962C8B-B14F-4D97-AF65-F5344CB8AC3E}">
        <p14:creationId xmlns:p14="http://schemas.microsoft.com/office/powerpoint/2010/main" val="14345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112" y="355689"/>
            <a:ext cx="6515101" cy="5994222"/>
          </a:xfrm>
          <a:prstGeom prst="rect">
            <a:avLst/>
          </a:prstGeom>
        </p:spPr>
      </p:pic>
      <p:sp>
        <p:nvSpPr>
          <p:cNvPr id="3" name="Marcador de contenido 2"/>
          <p:cNvSpPr>
            <a:spLocks noGrp="1"/>
          </p:cNvSpPr>
          <p:nvPr>
            <p:ph idx="1"/>
          </p:nvPr>
        </p:nvSpPr>
        <p:spPr>
          <a:xfrm>
            <a:off x="838199" y="355689"/>
            <a:ext cx="5362575" cy="5994221"/>
          </a:xfrm>
          <a:solidFill>
            <a:schemeClr val="bg1"/>
          </a:solidFill>
        </p:spPr>
        <p:txBody>
          <a:bodyPr>
            <a:normAutofit fontScale="85000" lnSpcReduction="10000"/>
          </a:bodyPr>
          <a:lstStyle/>
          <a:p>
            <a:pPr>
              <a:lnSpc>
                <a:spcPct val="150000"/>
              </a:lnSpc>
            </a:pPr>
            <a:r>
              <a:rPr lang="es-ES" dirty="0"/>
              <a:t>Otro que a menudo le consolaba era el mandarino, quien además insistía en que probara a dar mandarinas.</a:t>
            </a:r>
          </a:p>
          <a:p>
            <a:pPr>
              <a:lnSpc>
                <a:spcPct val="150000"/>
              </a:lnSpc>
            </a:pPr>
            <a:r>
              <a:rPr lang="es-ES" dirty="0"/>
              <a:t>– A lo mejor te resulta más fácil con las mandarinas ¡Mira cuántas tengo yo! Son más pequeñas que las manzanas y pesan menos… ¡</a:t>
            </a:r>
            <a:r>
              <a:rPr lang="es-ES" dirty="0" smtClean="0"/>
              <a:t>Vamos, </a:t>
            </a:r>
            <a:r>
              <a:rPr lang="es-ES" dirty="0"/>
              <a:t>haz un esfuerzo a ver si lo logras!</a:t>
            </a:r>
          </a:p>
          <a:p>
            <a:pPr>
              <a:lnSpc>
                <a:spcPct val="150000"/>
              </a:lnSpc>
            </a:pPr>
            <a:r>
              <a:rPr lang="es-ES" dirty="0"/>
              <a:t>Nada de nada; el árbol era incapaz y se sentía </a:t>
            </a:r>
            <a:r>
              <a:rPr lang="es-ES" dirty="0" smtClean="0"/>
              <a:t>muy mal</a:t>
            </a:r>
            <a:r>
              <a:rPr lang="es-ES" dirty="0" smtClean="0"/>
              <a:t> </a:t>
            </a:r>
            <a:r>
              <a:rPr lang="es-ES" dirty="0"/>
              <a:t>por ser diferente y poco productivo.</a:t>
            </a:r>
          </a:p>
          <a:p>
            <a:pPr>
              <a:lnSpc>
                <a:spcPct val="150000"/>
              </a:lnSpc>
            </a:pPr>
            <a:endParaRPr lang="en-US" dirty="0"/>
          </a:p>
        </p:txBody>
      </p:sp>
    </p:spTree>
    <p:extLst>
      <p:ext uri="{BB962C8B-B14F-4D97-AF65-F5344CB8AC3E}">
        <p14:creationId xmlns:p14="http://schemas.microsoft.com/office/powerpoint/2010/main" val="166011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156" y="511968"/>
            <a:ext cx="7004844" cy="5834063"/>
          </a:xfrm>
          <a:prstGeom prst="rect">
            <a:avLst/>
          </a:prstGeom>
        </p:spPr>
      </p:pic>
      <p:sp>
        <p:nvSpPr>
          <p:cNvPr id="3" name="Marcador de contenido 2"/>
          <p:cNvSpPr>
            <a:spLocks noGrp="1"/>
          </p:cNvSpPr>
          <p:nvPr>
            <p:ph idx="1"/>
          </p:nvPr>
        </p:nvSpPr>
        <p:spPr>
          <a:xfrm>
            <a:off x="0" y="511968"/>
            <a:ext cx="6257925" cy="5834063"/>
          </a:xfrm>
          <a:solidFill>
            <a:schemeClr val="accent1">
              <a:lumMod val="60000"/>
              <a:lumOff val="40000"/>
            </a:schemeClr>
          </a:solidFill>
          <a:effectLst>
            <a:softEdge rad="0"/>
          </a:effectLst>
        </p:spPr>
        <p:txBody>
          <a:bodyPr>
            <a:normAutofit fontScale="85000" lnSpcReduction="10000"/>
          </a:bodyPr>
          <a:lstStyle/>
          <a:p>
            <a:pPr>
              <a:lnSpc>
                <a:spcPct val="150000"/>
              </a:lnSpc>
            </a:pPr>
            <a:r>
              <a:rPr lang="es-ES" dirty="0" smtClean="0"/>
              <a:t>Una </a:t>
            </a:r>
            <a:r>
              <a:rPr lang="es-ES" dirty="0"/>
              <a:t>mañana un búho </a:t>
            </a:r>
            <a:r>
              <a:rPr lang="es-ES" dirty="0" smtClean="0"/>
              <a:t>lo </a:t>
            </a:r>
            <a:r>
              <a:rPr lang="es-ES" dirty="0"/>
              <a:t>escuchó llorar amargamente y se posó sobre él. Viendo que sus lágrimas eran tan abundantes que parecían gotas de lluvia, pensó que algo realmente grave le pasaba. Con mucho respeto, le habló:</a:t>
            </a:r>
          </a:p>
          <a:p>
            <a:pPr>
              <a:lnSpc>
                <a:spcPct val="150000"/>
              </a:lnSpc>
            </a:pPr>
            <a:r>
              <a:rPr lang="es-ES" dirty="0"/>
              <a:t>– Perdona que te moleste…  Mira, yo no sé mucho acerca de los problemas que </a:t>
            </a:r>
            <a:r>
              <a:rPr lang="es-ES" dirty="0" smtClean="0"/>
              <a:t>tienen </a:t>
            </a:r>
            <a:r>
              <a:rPr lang="es-ES" dirty="0"/>
              <a:t>los </a:t>
            </a:r>
            <a:r>
              <a:rPr lang="es-ES" dirty="0" smtClean="0"/>
              <a:t>árboles, </a:t>
            </a:r>
            <a:r>
              <a:rPr lang="es-ES" dirty="0"/>
              <a:t>pero aquí me tienes por si quieres contarme qué te pasa. Soy un animal muy observador y quizá pueda ayudarte.</a:t>
            </a:r>
          </a:p>
          <a:p>
            <a:pPr>
              <a:lnSpc>
                <a:spcPct val="150000"/>
              </a:lnSpc>
            </a:pPr>
            <a:endParaRPr lang="en-US" dirty="0"/>
          </a:p>
        </p:txBody>
      </p:sp>
    </p:spTree>
    <p:extLst>
      <p:ext uri="{BB962C8B-B14F-4D97-AF65-F5344CB8AC3E}">
        <p14:creationId xmlns:p14="http://schemas.microsoft.com/office/powerpoint/2010/main" val="25742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67412" y="500062"/>
            <a:ext cx="5848350" cy="5843587"/>
          </a:xfrm>
          <a:solidFill>
            <a:srgbClr val="FFCCFF"/>
          </a:solidFill>
          <a:effectLst>
            <a:softEdge rad="152400"/>
          </a:effectLst>
        </p:spPr>
        <p:txBody>
          <a:bodyPr>
            <a:normAutofit fontScale="85000" lnSpcReduction="20000"/>
          </a:bodyPr>
          <a:lstStyle/>
          <a:p>
            <a:pPr>
              <a:lnSpc>
                <a:spcPct val="150000"/>
              </a:lnSpc>
            </a:pPr>
            <a:r>
              <a:rPr lang="es-ES" dirty="0"/>
              <a:t>El árbol suspiró y confesó al ave cuál era su dolor.</a:t>
            </a:r>
          </a:p>
          <a:p>
            <a:pPr>
              <a:lnSpc>
                <a:spcPct val="150000"/>
              </a:lnSpc>
            </a:pPr>
            <a:r>
              <a:rPr lang="es-ES" dirty="0"/>
              <a:t>– Gracias por interesarte por mí, amigo. Como puedes comprobar en este jardín hay cientos de árboles, todos bonitos y llenos de frutas increíbles excepto yo… ¿Acaso no me ves?  Todos mis amigos insisten en que intente dar manzanas, peras o mandarinas, pero no puedo ¡Me siento frustrado y enfadado conmigo mismo por no ser capaz de crear ni una simple aceituna!</a:t>
            </a:r>
          </a:p>
          <a:p>
            <a:pPr>
              <a:lnSpc>
                <a:spcPct val="150000"/>
              </a:lnSpc>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8" y="1243012"/>
            <a:ext cx="3571875" cy="4000907"/>
          </a:xfrm>
          <a:prstGeom prst="rect">
            <a:avLst/>
          </a:prstGeom>
        </p:spPr>
      </p:pic>
    </p:spTree>
    <p:extLst>
      <p:ext uri="{BB962C8B-B14F-4D97-AF65-F5344CB8AC3E}">
        <p14:creationId xmlns:p14="http://schemas.microsoft.com/office/powerpoint/2010/main" val="10641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837</Words>
  <Application>Microsoft Office PowerPoint</Application>
  <PresentationFormat>Panorámica</PresentationFormat>
  <Paragraphs>43</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Arial Rounded MT Bold</vt:lpstr>
      <vt:lpstr>Bahnschrift SemiCondensed</vt:lpstr>
      <vt:lpstr>Bookman Old Style</vt:lpstr>
      <vt:lpstr>Britannic Bold</vt:lpstr>
      <vt:lpstr>Broadway</vt:lpstr>
      <vt:lpstr>Calibri</vt:lpstr>
      <vt:lpstr>Calibri Light</vt:lpstr>
      <vt:lpstr>Tema de Office</vt:lpstr>
      <vt:lpstr>¡Bienvenidos!</vt:lpstr>
      <vt:lpstr>¿Cómo iniciaremos la clase de hoy?</vt:lpstr>
      <vt:lpstr>La fábula de hoy se llama: “El árbol que no sabía quién 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 </vt:lpstr>
      <vt:lpstr>Moraleja de nuestra fábula</vt:lpstr>
      <vt:lpstr>Ahora que ya sabemos lo que una moraleja  Recordemos…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dc:title>
  <dc:creator>Nico</dc:creator>
  <cp:lastModifiedBy>Nico</cp:lastModifiedBy>
  <cp:revision>19</cp:revision>
  <dcterms:created xsi:type="dcterms:W3CDTF">2020-10-13T18:27:40Z</dcterms:created>
  <dcterms:modified xsi:type="dcterms:W3CDTF">2020-10-14T17:11:58Z</dcterms:modified>
</cp:coreProperties>
</file>