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61" r:id="rId1"/>
  </p:sldMasterIdLst>
  <p:sldIdLst>
    <p:sldId id="33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37" r:id="rId17"/>
    <p:sldId id="333" r:id="rId18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64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39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5144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9867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6625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6384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9586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05679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6821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208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28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455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609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8167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699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454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272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16094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611791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  <p:sldLayoutId id="21474837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eb.minsal.cl/wp-content/uploads/2015/09/ULCERAS-POR-PRESION-" TargetMode="External"/><Relationship Id="rId3" Type="http://schemas.openxmlformats.org/officeDocument/2006/relationships/hyperlink" Target="http://assets.mheducation.es/bcv/guide/capitulo/8448177002.pdf" TargetMode="External"/><Relationship Id="rId7" Type="http://schemas.openxmlformats.org/officeDocument/2006/relationships/hyperlink" Target="http://apuntesauxiliarenfermeria.blogspot.cl/2010/07/posiciones-anatomicas.html" TargetMode="External"/><Relationship Id="rId2" Type="http://schemas.openxmlformats.org/officeDocument/2006/relationships/hyperlink" Target="http://www.sld.cu/sitios/rehabilitacion/temas.php?idv=102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7.uc.cl/sw_educ/enferm/ciclo/html/general/sueno.htm" TargetMode="External"/><Relationship Id="rId5" Type="http://schemas.openxmlformats.org/officeDocument/2006/relationships/hyperlink" Target="http://www.iis.es/que-es-como-se-produce-el-sueno-fases-cuantas-horas-dormir/" TargetMode="External"/><Relationship Id="rId4" Type="http://schemas.openxmlformats.org/officeDocument/2006/relationships/hyperlink" Target="http://docenciaenenfermeria.blogspot.cl/2008/08/cuidados-al-enfermo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53994EB-551A-4C15-B9ED-3EC30957FF9B}"/>
              </a:ext>
            </a:extLst>
          </p:cNvPr>
          <p:cNvSpPr txBox="1"/>
          <p:nvPr/>
        </p:nvSpPr>
        <p:spPr>
          <a:xfrm>
            <a:off x="304800" y="838200"/>
            <a:ext cx="11353800" cy="4762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_tradnl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Colegio Fernando de Aragón </a:t>
            </a:r>
            <a:endParaRPr lang="es-CL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_tradnl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GUÍA CLASSROOM N°8 APLICACIÓN DE CUIDADOS BÁSICOS </a:t>
            </a:r>
            <a:br>
              <a:rPr lang="es-ES_tradnl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</a:br>
            <a:r>
              <a:rPr lang="es-ES_tradnl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FECHA DESDE: </a:t>
            </a:r>
            <a:r>
              <a:rPr lang="es-ES_tradnl" dirty="0">
                <a:solidFill>
                  <a:srgbClr val="000000"/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02</a:t>
            </a:r>
            <a:r>
              <a:rPr lang="es-ES_tradnl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/11/ 2020 HASTA: 13/11/ 2020         </a:t>
            </a:r>
            <a:br>
              <a:rPr lang="es-ES" sz="1400" i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</a:br>
            <a:r>
              <a:rPr lang="es-ES_tradnl" sz="1400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 </a:t>
            </a:r>
            <a:br>
              <a:rPr lang="es-ES" sz="1400" i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</a:br>
            <a:r>
              <a:rPr lang="es-ES_tradnl" sz="1800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CURSO 3º Medios Enfermería </a:t>
            </a:r>
            <a:br>
              <a:rPr lang="es-ES" sz="1800" i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</a:br>
            <a:r>
              <a:rPr lang="es-ES_tradnl" sz="18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OA 1</a:t>
            </a:r>
            <a:r>
              <a:rPr lang="es-ES_tradnl" sz="1800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: Aplicar cuidados básicos de enfermería, higiene y confort a personas en distintas etapas del ciclo vital, de acuerdo a principios técnicos y protocolos establecidos, brindando un trato digno, acogedor y coherente con los derechos y deberes del paciente</a:t>
            </a:r>
            <a:br>
              <a:rPr lang="es-ES" sz="1800" i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</a:br>
            <a:r>
              <a:rPr lang="es-ES_tradnl" sz="1800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 </a:t>
            </a:r>
            <a:br>
              <a:rPr lang="es-ES" sz="1800" i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</a:br>
            <a:r>
              <a:rPr lang="es-ES" sz="18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AE</a:t>
            </a:r>
            <a:r>
              <a:rPr lang="es-ES_tradnl" sz="1800" b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 2</a:t>
            </a:r>
            <a:r>
              <a:rPr lang="es-ES_tradnl" sz="1800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: Ejecuta los procedimientos de higiene y confort a pacientes pediátricos y adultos, de acuerdo al plan de atención de enfermería, respetando la privacidad, el pudor y el protocolo establecido.</a:t>
            </a:r>
            <a:br>
              <a:rPr lang="es-ES" sz="1800" i="1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j-ea"/>
                <a:cs typeface="Times New Roman" panose="02020603050405020304" pitchFamily="18" charset="0"/>
              </a:rPr>
            </a:br>
            <a:r>
              <a:rPr lang="es-ES" sz="1800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 </a:t>
            </a:r>
            <a:r>
              <a:rPr lang="es-ES_tradnl" sz="1800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Objetivo:</a:t>
            </a:r>
            <a:r>
              <a:rPr lang="es-ES" sz="1800" kern="12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 Reconocer la importancia y necesidad de reposo y sueño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CL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NECESIDAD DE REPOSO Y SUEÑO</a:t>
            </a:r>
            <a:endParaRPr lang="es-ES" sz="4000" dirty="0">
              <a:solidFill>
                <a:schemeClr val="accent1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+mj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72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73159" y="419100"/>
            <a:ext cx="2994659" cy="2606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1252219"/>
            <a:ext cx="8219440" cy="4665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92540" y="3583940"/>
            <a:ext cx="2994659" cy="2578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1314" y="758571"/>
            <a:ext cx="23190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i="1" spc="-5" dirty="0">
                <a:latin typeface="Trebuchet MS"/>
                <a:cs typeface="Trebuchet MS"/>
              </a:rPr>
              <a:t>INMOVILIDAD: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2477" y="1384172"/>
            <a:ext cx="6577965" cy="3724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algn="just">
              <a:lnSpc>
                <a:spcPct val="150000"/>
              </a:lnSpc>
              <a:spcBef>
                <a:spcPts val="95"/>
              </a:spcBef>
            </a:pPr>
            <a:r>
              <a:rPr sz="2200" spc="-190" dirty="0">
                <a:latin typeface="Arial"/>
                <a:cs typeface="Arial"/>
              </a:rPr>
              <a:t>Se </a:t>
            </a:r>
            <a:r>
              <a:rPr sz="2200" spc="-75" dirty="0">
                <a:latin typeface="Arial"/>
                <a:cs typeface="Arial"/>
              </a:rPr>
              <a:t>produce </a:t>
            </a:r>
            <a:r>
              <a:rPr sz="2200" spc="-95" dirty="0">
                <a:latin typeface="Arial"/>
                <a:cs typeface="Arial"/>
              </a:rPr>
              <a:t>cuando </a:t>
            </a:r>
            <a:r>
              <a:rPr sz="2200" spc="-75" dirty="0">
                <a:latin typeface="Arial"/>
                <a:cs typeface="Arial"/>
              </a:rPr>
              <a:t>un </a:t>
            </a:r>
            <a:r>
              <a:rPr sz="2200" spc="-65" dirty="0">
                <a:latin typeface="Arial"/>
                <a:cs typeface="Arial"/>
              </a:rPr>
              <a:t>paciente </a:t>
            </a:r>
            <a:r>
              <a:rPr sz="2200" spc="-170" dirty="0">
                <a:latin typeface="Arial"/>
                <a:cs typeface="Arial"/>
              </a:rPr>
              <a:t>es </a:t>
            </a:r>
            <a:r>
              <a:rPr sz="2200" spc="-100" dirty="0">
                <a:latin typeface="Arial"/>
                <a:cs typeface="Arial"/>
              </a:rPr>
              <a:t>incapaz de </a:t>
            </a:r>
            <a:r>
              <a:rPr sz="2200" spc="-85" dirty="0">
                <a:latin typeface="Arial"/>
                <a:cs typeface="Arial"/>
              </a:rPr>
              <a:t>moverse </a:t>
            </a:r>
            <a:r>
              <a:rPr sz="2200" spc="-55" dirty="0">
                <a:latin typeface="Arial"/>
                <a:cs typeface="Arial"/>
              </a:rPr>
              <a:t>o  </a:t>
            </a:r>
            <a:r>
              <a:rPr sz="2200" spc="-70" dirty="0">
                <a:latin typeface="Arial"/>
                <a:cs typeface="Arial"/>
              </a:rPr>
              <a:t>cambiar </a:t>
            </a:r>
            <a:r>
              <a:rPr sz="2200" spc="-90" dirty="0">
                <a:latin typeface="Arial"/>
                <a:cs typeface="Arial"/>
              </a:rPr>
              <a:t>de </a:t>
            </a:r>
            <a:r>
              <a:rPr sz="2200" spc="-70" dirty="0">
                <a:latin typeface="Arial"/>
                <a:cs typeface="Arial"/>
              </a:rPr>
              <a:t>posición </a:t>
            </a:r>
            <a:r>
              <a:rPr sz="2200" spc="-40" dirty="0">
                <a:latin typeface="Arial"/>
                <a:cs typeface="Arial"/>
              </a:rPr>
              <a:t>por </a:t>
            </a:r>
            <a:r>
              <a:rPr sz="2200" spc="-165" dirty="0">
                <a:latin typeface="Arial"/>
                <a:cs typeface="Arial"/>
              </a:rPr>
              <a:t>sí </a:t>
            </a:r>
            <a:r>
              <a:rPr sz="2200" spc="-50" dirty="0">
                <a:latin typeface="Arial"/>
                <a:cs typeface="Arial"/>
              </a:rPr>
              <a:t>mismo. </a:t>
            </a:r>
            <a:r>
              <a:rPr sz="2200" spc="-185" dirty="0">
                <a:latin typeface="Arial"/>
                <a:cs typeface="Arial"/>
              </a:rPr>
              <a:t>Sus </a:t>
            </a:r>
            <a:r>
              <a:rPr sz="2200" spc="-114" dirty="0">
                <a:latin typeface="Arial"/>
                <a:cs typeface="Arial"/>
              </a:rPr>
              <a:t>consecuencias  </a:t>
            </a:r>
            <a:r>
              <a:rPr sz="2200" spc="-60" dirty="0">
                <a:latin typeface="Arial"/>
                <a:cs typeface="Arial"/>
              </a:rPr>
              <a:t>afectan </a:t>
            </a:r>
            <a:r>
              <a:rPr sz="2200" spc="-150" dirty="0">
                <a:latin typeface="Arial"/>
                <a:cs typeface="Arial"/>
              </a:rPr>
              <a:t>a </a:t>
            </a:r>
            <a:r>
              <a:rPr sz="2200" spc="-90" dirty="0">
                <a:latin typeface="Arial"/>
                <a:cs typeface="Arial"/>
              </a:rPr>
              <a:t>diversos </a:t>
            </a:r>
            <a:r>
              <a:rPr sz="2200" spc="-100" dirty="0">
                <a:latin typeface="Arial"/>
                <a:cs typeface="Arial"/>
              </a:rPr>
              <a:t>sistemas </a:t>
            </a:r>
            <a:r>
              <a:rPr sz="2200" spc="-50" dirty="0">
                <a:latin typeface="Arial"/>
                <a:cs typeface="Arial"/>
              </a:rPr>
              <a:t>y</a:t>
            </a:r>
            <a:r>
              <a:rPr sz="2200" spc="-48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funciones.</a:t>
            </a:r>
            <a:endParaRPr sz="2200">
              <a:latin typeface="Arial"/>
              <a:cs typeface="Arial"/>
            </a:endParaRPr>
          </a:p>
          <a:p>
            <a:pPr marL="12700" marR="5080" algn="just">
              <a:lnSpc>
                <a:spcPct val="150100"/>
              </a:lnSpc>
              <a:spcBef>
                <a:spcPts val="1400"/>
              </a:spcBef>
            </a:pPr>
            <a:r>
              <a:rPr sz="2200" spc="-114" dirty="0">
                <a:latin typeface="Arial"/>
                <a:cs typeface="Arial"/>
              </a:rPr>
              <a:t>Los </a:t>
            </a:r>
            <a:r>
              <a:rPr sz="2200" spc="-80" dirty="0">
                <a:latin typeface="Arial"/>
                <a:cs typeface="Arial"/>
              </a:rPr>
              <a:t>pacientes </a:t>
            </a:r>
            <a:r>
              <a:rPr sz="2200" spc="-95" dirty="0">
                <a:latin typeface="Arial"/>
                <a:cs typeface="Arial"/>
              </a:rPr>
              <a:t>que </a:t>
            </a:r>
            <a:r>
              <a:rPr sz="2200" spc="-50" dirty="0">
                <a:latin typeface="Arial"/>
                <a:cs typeface="Arial"/>
              </a:rPr>
              <a:t>mantienen </a:t>
            </a:r>
            <a:r>
              <a:rPr sz="2200" spc="-100" dirty="0">
                <a:latin typeface="Arial"/>
                <a:cs typeface="Arial"/>
              </a:rPr>
              <a:t>una </a:t>
            </a:r>
            <a:r>
              <a:rPr sz="2200" spc="-40" dirty="0">
                <a:latin typeface="Arial"/>
                <a:cs typeface="Arial"/>
              </a:rPr>
              <a:t>inmovilidad </a:t>
            </a:r>
            <a:r>
              <a:rPr sz="2200" spc="-70" dirty="0">
                <a:latin typeface="Arial"/>
                <a:cs typeface="Arial"/>
              </a:rPr>
              <a:t>parcial  </a:t>
            </a:r>
            <a:r>
              <a:rPr sz="2200" spc="-60" dirty="0">
                <a:latin typeface="Arial"/>
                <a:cs typeface="Arial"/>
              </a:rPr>
              <a:t>generalmente </a:t>
            </a:r>
            <a:r>
              <a:rPr sz="2200" spc="-105" dirty="0">
                <a:latin typeface="Arial"/>
                <a:cs typeface="Arial"/>
              </a:rPr>
              <a:t>padecen </a:t>
            </a:r>
            <a:r>
              <a:rPr sz="2200" spc="-25" dirty="0">
                <a:latin typeface="Arial"/>
                <a:cs typeface="Arial"/>
              </a:rPr>
              <a:t>deterioro </a:t>
            </a:r>
            <a:r>
              <a:rPr sz="2200" spc="10" dirty="0">
                <a:latin typeface="Arial"/>
                <a:cs typeface="Arial"/>
              </a:rPr>
              <a:t>motor </a:t>
            </a:r>
            <a:r>
              <a:rPr sz="2200" spc="-50" dirty="0">
                <a:latin typeface="Arial"/>
                <a:cs typeface="Arial"/>
              </a:rPr>
              <a:t>o </a:t>
            </a:r>
            <a:r>
              <a:rPr sz="2200" spc="-90" dirty="0">
                <a:latin typeface="Arial"/>
                <a:cs typeface="Arial"/>
              </a:rPr>
              <a:t>sensorial de  </a:t>
            </a:r>
            <a:r>
              <a:rPr sz="2200" spc="-100" dirty="0">
                <a:latin typeface="Arial"/>
                <a:cs typeface="Arial"/>
              </a:rPr>
              <a:t>una </a:t>
            </a:r>
            <a:r>
              <a:rPr sz="2200" spc="-45" dirty="0">
                <a:latin typeface="Arial"/>
                <a:cs typeface="Arial"/>
              </a:rPr>
              <a:t>región </a:t>
            </a:r>
            <a:r>
              <a:rPr sz="2200" spc="-55" dirty="0">
                <a:latin typeface="Arial"/>
                <a:cs typeface="Arial"/>
              </a:rPr>
              <a:t>del </a:t>
            </a:r>
            <a:r>
              <a:rPr sz="2200" spc="-85" dirty="0">
                <a:latin typeface="Arial"/>
                <a:cs typeface="Arial"/>
              </a:rPr>
              <a:t>cuerpo </a:t>
            </a:r>
            <a:r>
              <a:rPr sz="2200" spc="-55" dirty="0">
                <a:latin typeface="Arial"/>
                <a:cs typeface="Arial"/>
              </a:rPr>
              <a:t>o </a:t>
            </a:r>
            <a:r>
              <a:rPr sz="2200" spc="-100" dirty="0">
                <a:latin typeface="Arial"/>
                <a:cs typeface="Arial"/>
              </a:rPr>
              <a:t>una </a:t>
            </a:r>
            <a:r>
              <a:rPr sz="2200" spc="-50" dirty="0">
                <a:latin typeface="Arial"/>
                <a:cs typeface="Arial"/>
              </a:rPr>
              <a:t>restricción terapéutica.  </a:t>
            </a:r>
            <a:r>
              <a:rPr sz="2200" spc="-125" dirty="0">
                <a:latin typeface="Arial"/>
                <a:cs typeface="Arial"/>
              </a:rPr>
              <a:t>Puede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ser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temporal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(fractura)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o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permanente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(parálisis).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82559" y="1734820"/>
            <a:ext cx="4010659" cy="2684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3959" y="380936"/>
            <a:ext cx="41160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35" dirty="0">
                <a:latin typeface="Trebuchet MS"/>
                <a:cs typeface="Trebuchet MS"/>
              </a:rPr>
              <a:t>SUEÑO</a:t>
            </a:r>
            <a:r>
              <a:rPr i="1" spc="-750" dirty="0">
                <a:latin typeface="Trebuchet MS"/>
                <a:cs typeface="Trebuchet MS"/>
              </a:rPr>
              <a:t> </a:t>
            </a:r>
            <a:r>
              <a:rPr i="1" spc="-465" dirty="0">
                <a:latin typeface="Trebuchet MS"/>
                <a:cs typeface="Trebuchet MS"/>
              </a:rPr>
              <a:t>Y </a:t>
            </a:r>
            <a:r>
              <a:rPr i="1" spc="-45" dirty="0">
                <a:latin typeface="Trebuchet MS"/>
                <a:cs typeface="Trebuchet MS"/>
              </a:rPr>
              <a:t>REPOSO: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5309" y="932957"/>
            <a:ext cx="11171555" cy="544004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944"/>
              </a:spcBef>
              <a:buClr>
                <a:srgbClr val="EFA12D"/>
              </a:buClr>
              <a:buSzPct val="79166"/>
              <a:buFont typeface="Wingdings"/>
              <a:buChar char=""/>
              <a:tabLst>
                <a:tab pos="195580" algn="l"/>
              </a:tabLst>
            </a:pPr>
            <a:r>
              <a:rPr sz="2400" spc="-130" dirty="0">
                <a:latin typeface="Arial"/>
                <a:cs typeface="Arial"/>
              </a:rPr>
              <a:t>El </a:t>
            </a:r>
            <a:r>
              <a:rPr sz="2400" spc="-120" dirty="0">
                <a:latin typeface="Arial"/>
                <a:cs typeface="Arial"/>
              </a:rPr>
              <a:t>sueño </a:t>
            </a:r>
            <a:r>
              <a:rPr sz="2400" spc="-185" dirty="0">
                <a:latin typeface="Arial"/>
                <a:cs typeface="Arial"/>
              </a:rPr>
              <a:t>es </a:t>
            </a:r>
            <a:r>
              <a:rPr sz="2400" spc="-110" dirty="0">
                <a:latin typeface="Arial"/>
                <a:cs typeface="Arial"/>
              </a:rPr>
              <a:t>una necesidad </a:t>
            </a:r>
            <a:r>
              <a:rPr sz="2400" spc="-95" dirty="0">
                <a:latin typeface="Arial"/>
                <a:cs typeface="Arial"/>
              </a:rPr>
              <a:t>humana</a:t>
            </a:r>
            <a:r>
              <a:rPr sz="2400" spc="-509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básica.</a:t>
            </a:r>
            <a:endParaRPr sz="2400">
              <a:latin typeface="Arial"/>
              <a:cs typeface="Arial"/>
            </a:endParaRPr>
          </a:p>
          <a:p>
            <a:pPr marL="195580" marR="7620" indent="-182880" algn="just">
              <a:lnSpc>
                <a:spcPct val="79900"/>
              </a:lnSpc>
              <a:spcBef>
                <a:spcPts val="1420"/>
              </a:spcBef>
              <a:buClr>
                <a:srgbClr val="EFA12D"/>
              </a:buClr>
              <a:buSzPct val="79166"/>
              <a:buFont typeface="Wingdings"/>
              <a:buChar char=""/>
              <a:tabLst>
                <a:tab pos="195580" algn="l"/>
              </a:tabLst>
            </a:pPr>
            <a:r>
              <a:rPr sz="2400" spc="-260" dirty="0">
                <a:latin typeface="Arial"/>
                <a:cs typeface="Arial"/>
              </a:rPr>
              <a:t>Es </a:t>
            </a:r>
            <a:r>
              <a:rPr sz="2400" spc="-114" dirty="0">
                <a:latin typeface="Arial"/>
                <a:cs typeface="Arial"/>
              </a:rPr>
              <a:t>una </a:t>
            </a:r>
            <a:r>
              <a:rPr sz="2400" spc="-100" dirty="0">
                <a:latin typeface="Arial"/>
                <a:cs typeface="Arial"/>
              </a:rPr>
              <a:t>proceso </a:t>
            </a:r>
            <a:r>
              <a:rPr sz="2400" spc="-30" dirty="0">
                <a:latin typeface="Arial"/>
                <a:cs typeface="Arial"/>
              </a:rPr>
              <a:t>integral </a:t>
            </a:r>
            <a:r>
              <a:rPr sz="2400" spc="-100" dirty="0">
                <a:latin typeface="Arial"/>
                <a:cs typeface="Arial"/>
              </a:rPr>
              <a:t>de </a:t>
            </a:r>
            <a:r>
              <a:rPr sz="2400" spc="-70" dirty="0">
                <a:latin typeface="Arial"/>
                <a:cs typeface="Arial"/>
              </a:rPr>
              <a:t>la </a:t>
            </a:r>
            <a:r>
              <a:rPr sz="2400" spc="-75" dirty="0">
                <a:latin typeface="Arial"/>
                <a:cs typeface="Arial"/>
              </a:rPr>
              <a:t>vida </a:t>
            </a:r>
            <a:r>
              <a:rPr sz="2400" spc="-50" dirty="0">
                <a:latin typeface="Arial"/>
                <a:cs typeface="Arial"/>
              </a:rPr>
              <a:t>cotidiana, </a:t>
            </a:r>
            <a:r>
              <a:rPr sz="2400" spc="-114" dirty="0">
                <a:latin typeface="Arial"/>
                <a:cs typeface="Arial"/>
              </a:rPr>
              <a:t>una necesidad </a:t>
            </a:r>
            <a:r>
              <a:rPr sz="2400" spc="-50" dirty="0">
                <a:latin typeface="Arial"/>
                <a:cs typeface="Arial"/>
              </a:rPr>
              <a:t>biológica </a:t>
            </a:r>
            <a:r>
              <a:rPr sz="2400" spc="-110" dirty="0">
                <a:latin typeface="Arial"/>
                <a:cs typeface="Arial"/>
              </a:rPr>
              <a:t>que </a:t>
            </a:r>
            <a:r>
              <a:rPr sz="2400" spc="-25" dirty="0">
                <a:latin typeface="Arial"/>
                <a:cs typeface="Arial"/>
              </a:rPr>
              <a:t>permite  </a:t>
            </a:r>
            <a:r>
              <a:rPr sz="2400" spc="-75" dirty="0">
                <a:latin typeface="Arial"/>
                <a:cs typeface="Arial"/>
              </a:rPr>
              <a:t>restablecer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las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funciones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físicas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y</a:t>
            </a:r>
            <a:r>
              <a:rPr sz="2400" spc="-19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psicológicas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120" dirty="0">
                <a:latin typeface="Arial"/>
                <a:cs typeface="Arial"/>
              </a:rPr>
              <a:t>esenciales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para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un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pleno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30" dirty="0">
                <a:latin typeface="Arial"/>
                <a:cs typeface="Arial"/>
              </a:rPr>
              <a:t>rendimiento.</a:t>
            </a:r>
            <a:endParaRPr sz="2400">
              <a:latin typeface="Arial"/>
              <a:cs typeface="Arial"/>
            </a:endParaRPr>
          </a:p>
          <a:p>
            <a:pPr marL="195580" marR="5080" indent="-182880" algn="just">
              <a:lnSpc>
                <a:spcPct val="79900"/>
              </a:lnSpc>
              <a:spcBef>
                <a:spcPts val="1400"/>
              </a:spcBef>
              <a:buClr>
                <a:srgbClr val="EFA12D"/>
              </a:buClr>
              <a:buSzPct val="79166"/>
              <a:buFont typeface="Wingdings"/>
              <a:buChar char=""/>
              <a:tabLst>
                <a:tab pos="195580" algn="l"/>
              </a:tabLst>
            </a:pPr>
            <a:r>
              <a:rPr sz="2400" spc="-130" dirty="0">
                <a:latin typeface="Arial"/>
                <a:cs typeface="Arial"/>
              </a:rPr>
              <a:t>El </a:t>
            </a:r>
            <a:r>
              <a:rPr sz="2400" spc="-120" dirty="0">
                <a:latin typeface="Arial"/>
                <a:cs typeface="Arial"/>
              </a:rPr>
              <a:t>sueño </a:t>
            </a:r>
            <a:r>
              <a:rPr sz="2400" spc="-55" dirty="0">
                <a:latin typeface="Arial"/>
                <a:cs typeface="Arial"/>
              </a:rPr>
              <a:t>mejora </a:t>
            </a:r>
            <a:r>
              <a:rPr sz="2400" spc="-80" dirty="0">
                <a:latin typeface="Arial"/>
                <a:cs typeface="Arial"/>
              </a:rPr>
              <a:t>la </a:t>
            </a:r>
            <a:r>
              <a:rPr sz="2400" spc="-55" dirty="0">
                <a:latin typeface="Arial"/>
                <a:cs typeface="Arial"/>
              </a:rPr>
              <a:t>funcionalidad </a:t>
            </a:r>
            <a:r>
              <a:rPr sz="2400" spc="-60" dirty="0">
                <a:latin typeface="Arial"/>
                <a:cs typeface="Arial"/>
              </a:rPr>
              <a:t>diurna, </a:t>
            </a:r>
            <a:r>
              <a:rPr sz="2400" spc="-185" dirty="0">
                <a:latin typeface="Arial"/>
                <a:cs typeface="Arial"/>
              </a:rPr>
              <a:t>es </a:t>
            </a:r>
            <a:r>
              <a:rPr sz="2400" spc="-10" dirty="0">
                <a:latin typeface="Arial"/>
                <a:cs typeface="Arial"/>
              </a:rPr>
              <a:t>vital </a:t>
            </a:r>
            <a:r>
              <a:rPr sz="2400" spc="-70" dirty="0">
                <a:latin typeface="Arial"/>
                <a:cs typeface="Arial"/>
              </a:rPr>
              <a:t>no </a:t>
            </a:r>
            <a:r>
              <a:rPr sz="2400" spc="-85" dirty="0">
                <a:latin typeface="Arial"/>
                <a:cs typeface="Arial"/>
              </a:rPr>
              <a:t>solo </a:t>
            </a:r>
            <a:r>
              <a:rPr sz="2400" spc="-100" dirty="0">
                <a:latin typeface="Arial"/>
                <a:cs typeface="Arial"/>
              </a:rPr>
              <a:t>para </a:t>
            </a:r>
            <a:r>
              <a:rPr sz="2400" spc="-55" dirty="0">
                <a:latin typeface="Arial"/>
                <a:cs typeface="Arial"/>
              </a:rPr>
              <a:t>mantener </a:t>
            </a:r>
            <a:r>
              <a:rPr sz="2400" spc="-110" dirty="0">
                <a:latin typeface="Arial"/>
                <a:cs typeface="Arial"/>
              </a:rPr>
              <a:t>una  </a:t>
            </a:r>
            <a:r>
              <a:rPr sz="2400" spc="-55" dirty="0">
                <a:latin typeface="Arial"/>
                <a:cs typeface="Arial"/>
              </a:rPr>
              <a:t>funcionalidad </a:t>
            </a:r>
            <a:r>
              <a:rPr sz="2400" spc="-80" dirty="0">
                <a:latin typeface="Arial"/>
                <a:cs typeface="Arial"/>
              </a:rPr>
              <a:t>psicológica </a:t>
            </a:r>
            <a:r>
              <a:rPr sz="2400" spc="-20" dirty="0">
                <a:latin typeface="Arial"/>
                <a:cs typeface="Arial"/>
              </a:rPr>
              <a:t>óptima, </a:t>
            </a:r>
            <a:r>
              <a:rPr sz="2400" spc="-85" dirty="0">
                <a:latin typeface="Arial"/>
                <a:cs typeface="Arial"/>
              </a:rPr>
              <a:t>sino </a:t>
            </a:r>
            <a:r>
              <a:rPr sz="2400" spc="-40" dirty="0">
                <a:latin typeface="Arial"/>
                <a:cs typeface="Arial"/>
              </a:rPr>
              <a:t>también </a:t>
            </a:r>
            <a:r>
              <a:rPr sz="2400" spc="-114" dirty="0">
                <a:latin typeface="Arial"/>
                <a:cs typeface="Arial"/>
              </a:rPr>
              <a:t>una </a:t>
            </a:r>
            <a:r>
              <a:rPr sz="2400" spc="-55" dirty="0">
                <a:latin typeface="Arial"/>
                <a:cs typeface="Arial"/>
              </a:rPr>
              <a:t>funcionalidad </a:t>
            </a:r>
            <a:r>
              <a:rPr sz="2400" spc="-50" dirty="0">
                <a:latin typeface="Arial"/>
                <a:cs typeface="Arial"/>
              </a:rPr>
              <a:t>fisiológica, </a:t>
            </a:r>
            <a:r>
              <a:rPr sz="2400" spc="-114" dirty="0">
                <a:latin typeface="Arial"/>
                <a:cs typeface="Arial"/>
              </a:rPr>
              <a:t>ya </a:t>
            </a:r>
            <a:r>
              <a:rPr sz="2400" spc="-110" dirty="0">
                <a:latin typeface="Arial"/>
                <a:cs typeface="Arial"/>
              </a:rPr>
              <a:t>que </a:t>
            </a:r>
            <a:r>
              <a:rPr sz="2400" spc="-90" dirty="0">
                <a:latin typeface="Arial"/>
                <a:cs typeface="Arial"/>
              </a:rPr>
              <a:t>la  </a:t>
            </a:r>
            <a:r>
              <a:rPr sz="2400" spc="-75" dirty="0">
                <a:latin typeface="Arial"/>
                <a:cs typeface="Arial"/>
              </a:rPr>
              <a:t>velocidad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de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cicatrización</a:t>
            </a:r>
            <a:r>
              <a:rPr sz="2400" spc="-22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del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tejido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dañado</a:t>
            </a:r>
            <a:r>
              <a:rPr sz="2400" spc="-190" dirty="0">
                <a:latin typeface="Arial"/>
                <a:cs typeface="Arial"/>
              </a:rPr>
              <a:t> </a:t>
            </a:r>
            <a:r>
              <a:rPr sz="2400" spc="-185" dirty="0">
                <a:latin typeface="Arial"/>
                <a:cs typeface="Arial"/>
              </a:rPr>
              <a:t>es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mayor</a:t>
            </a:r>
            <a:r>
              <a:rPr sz="2400" spc="-21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durante</a:t>
            </a:r>
            <a:r>
              <a:rPr sz="2400" spc="-18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el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sueño.</a:t>
            </a:r>
            <a:endParaRPr sz="2400">
              <a:latin typeface="Arial"/>
              <a:cs typeface="Arial"/>
            </a:endParaRPr>
          </a:p>
          <a:p>
            <a:pPr marL="195580" marR="6089650" indent="-182880" algn="just">
              <a:lnSpc>
                <a:spcPct val="80200"/>
              </a:lnSpc>
              <a:spcBef>
                <a:spcPts val="1764"/>
              </a:spcBef>
              <a:buClr>
                <a:srgbClr val="EFA12D"/>
              </a:buClr>
              <a:buSzPct val="79166"/>
              <a:buFont typeface="Wingdings"/>
              <a:buChar char=""/>
              <a:tabLst>
                <a:tab pos="195580" algn="l"/>
              </a:tabLst>
            </a:pPr>
            <a:r>
              <a:rPr sz="2400" spc="-130" dirty="0">
                <a:latin typeface="Arial"/>
                <a:cs typeface="Arial"/>
              </a:rPr>
              <a:t>El </a:t>
            </a:r>
            <a:r>
              <a:rPr sz="2400" spc="-120" dirty="0">
                <a:latin typeface="Arial"/>
                <a:cs typeface="Arial"/>
              </a:rPr>
              <a:t>ser </a:t>
            </a:r>
            <a:r>
              <a:rPr sz="2400" spc="-80" dirty="0">
                <a:latin typeface="Arial"/>
                <a:cs typeface="Arial"/>
              </a:rPr>
              <a:t>humano </a:t>
            </a:r>
            <a:r>
              <a:rPr sz="2400" spc="-150" dirty="0">
                <a:latin typeface="Arial"/>
                <a:cs typeface="Arial"/>
              </a:rPr>
              <a:t>pasa </a:t>
            </a:r>
            <a:r>
              <a:rPr sz="2400" spc="-110" dirty="0">
                <a:latin typeface="Arial"/>
                <a:cs typeface="Arial"/>
              </a:rPr>
              <a:t>una </a:t>
            </a:r>
            <a:r>
              <a:rPr sz="2400" spc="-60" dirty="0">
                <a:latin typeface="Arial"/>
                <a:cs typeface="Arial"/>
              </a:rPr>
              <a:t>tercera </a:t>
            </a:r>
            <a:r>
              <a:rPr sz="2400" spc="-45" dirty="0">
                <a:latin typeface="Arial"/>
                <a:cs typeface="Arial"/>
              </a:rPr>
              <a:t>parte  </a:t>
            </a:r>
            <a:r>
              <a:rPr sz="2400" spc="-100" dirty="0">
                <a:latin typeface="Arial"/>
                <a:cs typeface="Arial"/>
              </a:rPr>
              <a:t>de </a:t>
            </a:r>
            <a:r>
              <a:rPr sz="2400" spc="-160" dirty="0">
                <a:latin typeface="Arial"/>
                <a:cs typeface="Arial"/>
              </a:rPr>
              <a:t>su </a:t>
            </a:r>
            <a:r>
              <a:rPr sz="2400" spc="-75" dirty="0">
                <a:latin typeface="Arial"/>
                <a:cs typeface="Arial"/>
              </a:rPr>
              <a:t>vida </a:t>
            </a:r>
            <a:r>
              <a:rPr sz="2400" spc="-55" dirty="0">
                <a:latin typeface="Arial"/>
                <a:cs typeface="Arial"/>
              </a:rPr>
              <a:t>durmiendo, </a:t>
            </a:r>
            <a:r>
              <a:rPr sz="2400" spc="-90" dirty="0">
                <a:latin typeface="Arial"/>
                <a:cs typeface="Arial"/>
              </a:rPr>
              <a:t>necesitamos </a:t>
            </a:r>
            <a:r>
              <a:rPr sz="2400" spc="-55" dirty="0">
                <a:latin typeface="Arial"/>
                <a:cs typeface="Arial"/>
              </a:rPr>
              <a:t>el  </a:t>
            </a:r>
            <a:r>
              <a:rPr sz="2400" spc="-120" dirty="0">
                <a:latin typeface="Arial"/>
                <a:cs typeface="Arial"/>
              </a:rPr>
              <a:t>sueño </a:t>
            </a:r>
            <a:r>
              <a:rPr sz="2400" spc="-40" dirty="0">
                <a:latin typeface="Arial"/>
                <a:cs typeface="Arial"/>
              </a:rPr>
              <a:t>por </a:t>
            </a:r>
            <a:r>
              <a:rPr sz="2400" spc="-120" dirty="0">
                <a:latin typeface="Arial"/>
                <a:cs typeface="Arial"/>
              </a:rPr>
              <a:t>muchas</a:t>
            </a:r>
            <a:r>
              <a:rPr sz="2400" spc="-47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razones: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EFA12D"/>
              </a:buClr>
              <a:buFont typeface="Wingdings"/>
              <a:buChar char=""/>
            </a:pPr>
            <a:endParaRPr sz="205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buClr>
                <a:srgbClr val="EFA12D"/>
              </a:buClr>
              <a:buSzPct val="79545"/>
              <a:buChar char="•"/>
              <a:tabLst>
                <a:tab pos="424180" algn="l"/>
              </a:tabLst>
            </a:pPr>
            <a:r>
              <a:rPr sz="2200" spc="-15" dirty="0">
                <a:latin typeface="Arial"/>
                <a:cs typeface="Arial"/>
              </a:rPr>
              <a:t>Afrontar </a:t>
            </a:r>
            <a:r>
              <a:rPr sz="2200" spc="-55" dirty="0">
                <a:latin typeface="Arial"/>
                <a:cs typeface="Arial"/>
              </a:rPr>
              <a:t>el </a:t>
            </a:r>
            <a:r>
              <a:rPr sz="2200" spc="-90" dirty="0">
                <a:latin typeface="Arial"/>
                <a:cs typeface="Arial"/>
              </a:rPr>
              <a:t>estrés</a:t>
            </a:r>
            <a:r>
              <a:rPr sz="2200" spc="-44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cotidiano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80"/>
              </a:spcBef>
              <a:buClr>
                <a:srgbClr val="EFA12D"/>
              </a:buClr>
              <a:buSzPct val="79545"/>
              <a:buChar char="•"/>
              <a:tabLst>
                <a:tab pos="424180" algn="l"/>
              </a:tabLst>
            </a:pPr>
            <a:r>
              <a:rPr sz="2200" spc="-75" dirty="0">
                <a:latin typeface="Arial"/>
                <a:cs typeface="Arial"/>
              </a:rPr>
              <a:t>Prevenir </a:t>
            </a:r>
            <a:r>
              <a:rPr sz="2200" spc="-55" dirty="0">
                <a:latin typeface="Arial"/>
                <a:cs typeface="Arial"/>
              </a:rPr>
              <a:t>el</a:t>
            </a:r>
            <a:r>
              <a:rPr sz="2200" spc="-300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cansancio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85"/>
              </a:spcBef>
              <a:buClr>
                <a:srgbClr val="EFA12D"/>
              </a:buClr>
              <a:buSzPct val="79545"/>
              <a:buChar char="•"/>
              <a:tabLst>
                <a:tab pos="424180" algn="l"/>
              </a:tabLst>
            </a:pPr>
            <a:r>
              <a:rPr sz="2200" spc="-110" dirty="0">
                <a:latin typeface="Arial"/>
                <a:cs typeface="Arial"/>
              </a:rPr>
              <a:t>Conservar </a:t>
            </a:r>
            <a:r>
              <a:rPr sz="2200" spc="-60" dirty="0">
                <a:latin typeface="Arial"/>
                <a:cs typeface="Arial"/>
              </a:rPr>
              <a:t>la</a:t>
            </a:r>
            <a:r>
              <a:rPr sz="2200" spc="-24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energía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60"/>
              </a:spcBef>
              <a:buClr>
                <a:srgbClr val="EFA12D"/>
              </a:buClr>
              <a:buSzPct val="79545"/>
              <a:buChar char="•"/>
              <a:tabLst>
                <a:tab pos="424180" algn="l"/>
              </a:tabLst>
            </a:pPr>
            <a:r>
              <a:rPr sz="2200" spc="-105" dirty="0">
                <a:latin typeface="Arial"/>
                <a:cs typeface="Arial"/>
              </a:rPr>
              <a:t>Restaurar </a:t>
            </a:r>
            <a:r>
              <a:rPr sz="2200" spc="-40" dirty="0">
                <a:latin typeface="Arial"/>
                <a:cs typeface="Arial"/>
              </a:rPr>
              <a:t>mente </a:t>
            </a:r>
            <a:r>
              <a:rPr sz="2200" spc="-45" dirty="0">
                <a:latin typeface="Arial"/>
                <a:cs typeface="Arial"/>
              </a:rPr>
              <a:t>y</a:t>
            </a:r>
            <a:r>
              <a:rPr sz="2200" spc="-39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cuerpo</a:t>
            </a:r>
            <a:endParaRPr sz="2200">
              <a:latin typeface="Arial"/>
              <a:cs typeface="Arial"/>
            </a:endParaRPr>
          </a:p>
          <a:p>
            <a:pPr marL="424180" lvl="1" indent="-182880">
              <a:lnSpc>
                <a:spcPct val="100000"/>
              </a:lnSpc>
              <a:spcBef>
                <a:spcPts val="80"/>
              </a:spcBef>
              <a:buClr>
                <a:srgbClr val="EFA12D"/>
              </a:buClr>
              <a:buSzPct val="79545"/>
              <a:buChar char="•"/>
              <a:tabLst>
                <a:tab pos="424180" algn="l"/>
              </a:tabLst>
            </a:pPr>
            <a:r>
              <a:rPr sz="2200" spc="-35" dirty="0">
                <a:latin typeface="Arial"/>
                <a:cs typeface="Arial"/>
              </a:rPr>
              <a:t>Disfrutar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la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vida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en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25" dirty="0">
                <a:latin typeface="Arial"/>
                <a:cs typeface="Arial"/>
              </a:rPr>
              <a:t>plenitud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88480" y="4264672"/>
            <a:ext cx="4988814" cy="2395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7460" y="284479"/>
            <a:ext cx="8409940" cy="1232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02739" y="1026111"/>
            <a:ext cx="4135374" cy="917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9628" y="2183653"/>
            <a:ext cx="6849745" cy="417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68605" algn="ctr">
              <a:lnSpc>
                <a:spcPct val="100000"/>
              </a:lnSpc>
              <a:spcBef>
                <a:spcPts val="100"/>
              </a:spcBef>
            </a:pPr>
            <a:r>
              <a:rPr sz="2000" b="1" spc="-114" dirty="0">
                <a:latin typeface="Arial"/>
                <a:cs typeface="Arial"/>
              </a:rPr>
              <a:t>Fisiología </a:t>
            </a:r>
            <a:r>
              <a:rPr sz="2000" b="1" spc="-85" dirty="0">
                <a:latin typeface="Arial"/>
                <a:cs typeface="Arial"/>
              </a:rPr>
              <a:t>del</a:t>
            </a:r>
            <a:r>
              <a:rPr sz="2000" b="1" spc="-165" dirty="0">
                <a:latin typeface="Arial"/>
                <a:cs typeface="Arial"/>
              </a:rPr>
              <a:t> </a:t>
            </a:r>
            <a:r>
              <a:rPr sz="2000" b="1" spc="-150" dirty="0">
                <a:latin typeface="Arial"/>
                <a:cs typeface="Arial"/>
              </a:rPr>
              <a:t>sueño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 marL="194945" marR="5080" indent="-182880" algn="just">
              <a:lnSpc>
                <a:spcPct val="90100"/>
              </a:lnSpc>
              <a:spcBef>
                <a:spcPts val="1460"/>
              </a:spcBef>
              <a:buClr>
                <a:srgbClr val="EFA12D"/>
              </a:buClr>
              <a:buSzPct val="80000"/>
              <a:buChar char="•"/>
              <a:tabLst>
                <a:tab pos="195580" algn="l"/>
              </a:tabLst>
            </a:pPr>
            <a:r>
              <a:rPr sz="2000" spc="-105" dirty="0">
                <a:latin typeface="Arial"/>
                <a:cs typeface="Arial"/>
              </a:rPr>
              <a:t>Los </a:t>
            </a:r>
            <a:r>
              <a:rPr sz="2000" spc="-65" dirty="0">
                <a:latin typeface="Arial"/>
                <a:cs typeface="Arial"/>
              </a:rPr>
              <a:t>neurotransmisores, </a:t>
            </a:r>
            <a:r>
              <a:rPr sz="2000" spc="-70" dirty="0">
                <a:latin typeface="Arial"/>
                <a:cs typeface="Arial"/>
              </a:rPr>
              <a:t>situados </a:t>
            </a:r>
            <a:r>
              <a:rPr sz="2000" spc="-20" dirty="0">
                <a:latin typeface="Arial"/>
                <a:cs typeface="Arial"/>
              </a:rPr>
              <a:t>dentro </a:t>
            </a:r>
            <a:r>
              <a:rPr sz="2000" spc="-80" dirty="0">
                <a:latin typeface="Arial"/>
                <a:cs typeface="Arial"/>
              </a:rPr>
              <a:t>de </a:t>
            </a:r>
            <a:r>
              <a:rPr sz="2000" spc="-105" dirty="0">
                <a:latin typeface="Arial"/>
                <a:cs typeface="Arial"/>
              </a:rPr>
              <a:t>las </a:t>
            </a:r>
            <a:r>
              <a:rPr sz="2000" spc="-90" dirty="0">
                <a:latin typeface="Arial"/>
                <a:cs typeface="Arial"/>
              </a:rPr>
              <a:t>neuronas </a:t>
            </a:r>
            <a:r>
              <a:rPr sz="2000" spc="-45" dirty="0">
                <a:latin typeface="Arial"/>
                <a:cs typeface="Arial"/>
              </a:rPr>
              <a:t>del  </a:t>
            </a:r>
            <a:r>
              <a:rPr sz="2000" spc="-60" dirty="0">
                <a:latin typeface="Arial"/>
                <a:cs typeface="Arial"/>
              </a:rPr>
              <a:t>cerebro </a:t>
            </a:r>
            <a:r>
              <a:rPr sz="2000" spc="-55" dirty="0">
                <a:latin typeface="Arial"/>
                <a:cs typeface="Arial"/>
              </a:rPr>
              <a:t>afectan </a:t>
            </a:r>
            <a:r>
              <a:rPr sz="2000" spc="-135" dirty="0">
                <a:latin typeface="Arial"/>
                <a:cs typeface="Arial"/>
              </a:rPr>
              <a:t>a </a:t>
            </a:r>
            <a:r>
              <a:rPr sz="2000" spc="-80" dirty="0">
                <a:latin typeface="Arial"/>
                <a:cs typeface="Arial"/>
              </a:rPr>
              <a:t>los ciclos </a:t>
            </a:r>
            <a:r>
              <a:rPr sz="2000" spc="-55" dirty="0">
                <a:latin typeface="Arial"/>
                <a:cs typeface="Arial"/>
              </a:rPr>
              <a:t>sueño-vigilia. </a:t>
            </a:r>
            <a:r>
              <a:rPr sz="2000" spc="-105" dirty="0">
                <a:latin typeface="Arial"/>
                <a:cs typeface="Arial"/>
              </a:rPr>
              <a:t>La </a:t>
            </a:r>
            <a:r>
              <a:rPr sz="2000" spc="-75" dirty="0">
                <a:latin typeface="Arial"/>
                <a:cs typeface="Arial"/>
              </a:rPr>
              <a:t>oscuridad </a:t>
            </a:r>
            <a:r>
              <a:rPr sz="2000" spc="-45" dirty="0">
                <a:latin typeface="Arial"/>
                <a:cs typeface="Arial"/>
              </a:rPr>
              <a:t>y </a:t>
            </a:r>
            <a:r>
              <a:rPr sz="2000" spc="-65" dirty="0">
                <a:latin typeface="Arial"/>
                <a:cs typeface="Arial"/>
              </a:rPr>
              <a:t>la  preparación </a:t>
            </a:r>
            <a:r>
              <a:rPr sz="2000" spc="-85" dirty="0">
                <a:latin typeface="Arial"/>
                <a:cs typeface="Arial"/>
              </a:rPr>
              <a:t>para </a:t>
            </a:r>
            <a:r>
              <a:rPr sz="2000" spc="-50" dirty="0">
                <a:latin typeface="Arial"/>
                <a:cs typeface="Arial"/>
              </a:rPr>
              <a:t>el </a:t>
            </a:r>
            <a:r>
              <a:rPr sz="2000" spc="-100" dirty="0">
                <a:latin typeface="Arial"/>
                <a:cs typeface="Arial"/>
              </a:rPr>
              <a:t>sueño </a:t>
            </a:r>
            <a:r>
              <a:rPr sz="2000" spc="-60" dirty="0">
                <a:latin typeface="Arial"/>
                <a:cs typeface="Arial"/>
              </a:rPr>
              <a:t>disminuyen la </a:t>
            </a:r>
            <a:r>
              <a:rPr sz="2000" spc="-45" dirty="0">
                <a:latin typeface="Arial"/>
                <a:cs typeface="Arial"/>
              </a:rPr>
              <a:t>estimulación del  </a:t>
            </a:r>
            <a:r>
              <a:rPr sz="2000" spc="-70" dirty="0">
                <a:latin typeface="Arial"/>
                <a:cs typeface="Arial"/>
              </a:rPr>
              <a:t>sistema </a:t>
            </a:r>
            <a:r>
              <a:rPr sz="2000" spc="-45" dirty="0">
                <a:latin typeface="Arial"/>
                <a:cs typeface="Arial"/>
              </a:rPr>
              <a:t>activador reticular, </a:t>
            </a:r>
            <a:r>
              <a:rPr sz="2000" spc="-65" dirty="0">
                <a:latin typeface="Arial"/>
                <a:cs typeface="Arial"/>
              </a:rPr>
              <a:t>ubicado </a:t>
            </a:r>
            <a:r>
              <a:rPr sz="2000" spc="-90" dirty="0">
                <a:latin typeface="Arial"/>
                <a:cs typeface="Arial"/>
              </a:rPr>
              <a:t>en </a:t>
            </a:r>
            <a:r>
              <a:rPr sz="2000" spc="-60" dirty="0">
                <a:latin typeface="Arial"/>
                <a:cs typeface="Arial"/>
              </a:rPr>
              <a:t>la </a:t>
            </a:r>
            <a:r>
              <a:rPr sz="2000" spc="-40" dirty="0">
                <a:latin typeface="Arial"/>
                <a:cs typeface="Arial"/>
              </a:rPr>
              <a:t>parte </a:t>
            </a:r>
            <a:r>
              <a:rPr sz="2000" spc="-15" dirty="0">
                <a:latin typeface="Arial"/>
                <a:cs typeface="Arial"/>
              </a:rPr>
              <a:t>inferior </a:t>
            </a:r>
            <a:r>
              <a:rPr sz="2000" spc="-45" dirty="0">
                <a:latin typeface="Arial"/>
                <a:cs typeface="Arial"/>
              </a:rPr>
              <a:t>del  </a:t>
            </a:r>
            <a:r>
              <a:rPr sz="2000" spc="-55" dirty="0">
                <a:latin typeface="Arial"/>
                <a:cs typeface="Arial"/>
              </a:rPr>
              <a:t>cerebro.</a:t>
            </a:r>
            <a:endParaRPr sz="2000" dirty="0">
              <a:latin typeface="Arial"/>
              <a:cs typeface="Arial"/>
            </a:endParaRPr>
          </a:p>
          <a:p>
            <a:pPr marL="194945" marR="5080" indent="-182880" algn="just">
              <a:lnSpc>
                <a:spcPct val="90000"/>
              </a:lnSpc>
              <a:spcBef>
                <a:spcPts val="600"/>
              </a:spcBef>
              <a:buClr>
                <a:srgbClr val="EFA12D"/>
              </a:buClr>
              <a:buSzPct val="80000"/>
              <a:buChar char="•"/>
              <a:tabLst>
                <a:tab pos="195580" algn="l"/>
              </a:tabLst>
            </a:pPr>
            <a:r>
              <a:rPr sz="2000" spc="-50" dirty="0">
                <a:latin typeface="Arial"/>
                <a:cs typeface="Arial"/>
              </a:rPr>
              <a:t>Durante </a:t>
            </a:r>
            <a:r>
              <a:rPr sz="2000" spc="-75" dirty="0">
                <a:latin typeface="Arial"/>
                <a:cs typeface="Arial"/>
              </a:rPr>
              <a:t>este </a:t>
            </a:r>
            <a:r>
              <a:rPr sz="2000" spc="-15" dirty="0">
                <a:latin typeface="Arial"/>
                <a:cs typeface="Arial"/>
              </a:rPr>
              <a:t>tiempo, </a:t>
            </a:r>
            <a:r>
              <a:rPr sz="2000" spc="-60" dirty="0">
                <a:latin typeface="Arial"/>
                <a:cs typeface="Arial"/>
              </a:rPr>
              <a:t>la glándula pineal </a:t>
            </a:r>
            <a:r>
              <a:rPr sz="2000" spc="-45" dirty="0">
                <a:latin typeface="Arial"/>
                <a:cs typeface="Arial"/>
              </a:rPr>
              <a:t>del</a:t>
            </a:r>
            <a:r>
              <a:rPr sz="2000" spc="-42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cerebro </a:t>
            </a:r>
            <a:r>
              <a:rPr sz="2000" spc="-80" dirty="0">
                <a:latin typeface="Arial"/>
                <a:cs typeface="Arial"/>
              </a:rPr>
              <a:t>comienza </a:t>
            </a:r>
            <a:r>
              <a:rPr sz="2000" spc="-135" dirty="0">
                <a:latin typeface="Arial"/>
                <a:cs typeface="Arial"/>
              </a:rPr>
              <a:t>a  </a:t>
            </a:r>
            <a:r>
              <a:rPr sz="2000" spc="-85" dirty="0">
                <a:latin typeface="Arial"/>
                <a:cs typeface="Arial"/>
              </a:rPr>
              <a:t>segregar </a:t>
            </a:r>
            <a:r>
              <a:rPr sz="2000" spc="-45" dirty="0">
                <a:latin typeface="Arial"/>
                <a:cs typeface="Arial"/>
              </a:rPr>
              <a:t>activamente </a:t>
            </a:r>
            <a:r>
              <a:rPr sz="2000" spc="-60" dirty="0">
                <a:latin typeface="Arial"/>
                <a:cs typeface="Arial"/>
              </a:rPr>
              <a:t>la </a:t>
            </a:r>
            <a:r>
              <a:rPr sz="2000" spc="-55" dirty="0">
                <a:latin typeface="Arial"/>
                <a:cs typeface="Arial"/>
              </a:rPr>
              <a:t>hormona </a:t>
            </a:r>
            <a:r>
              <a:rPr sz="2000" spc="-40" dirty="0">
                <a:latin typeface="Arial"/>
                <a:cs typeface="Arial"/>
              </a:rPr>
              <a:t>natural melatonina y </a:t>
            </a:r>
            <a:r>
              <a:rPr sz="2000" spc="-65" dirty="0">
                <a:latin typeface="Arial"/>
                <a:cs typeface="Arial"/>
              </a:rPr>
              <a:t>la  </a:t>
            </a:r>
            <a:r>
              <a:rPr sz="2000" spc="-90" dirty="0">
                <a:latin typeface="Arial"/>
                <a:cs typeface="Arial"/>
              </a:rPr>
              <a:t>persona </a:t>
            </a:r>
            <a:r>
              <a:rPr sz="2000" spc="-160" dirty="0">
                <a:latin typeface="Arial"/>
                <a:cs typeface="Arial"/>
              </a:rPr>
              <a:t>se </a:t>
            </a:r>
            <a:r>
              <a:rPr sz="2000" spc="-60" dirty="0">
                <a:latin typeface="Arial"/>
                <a:cs typeface="Arial"/>
              </a:rPr>
              <a:t>siente </a:t>
            </a:r>
            <a:r>
              <a:rPr sz="2000" spc="-90" dirty="0">
                <a:latin typeface="Arial"/>
                <a:cs typeface="Arial"/>
              </a:rPr>
              <a:t>menos </a:t>
            </a:r>
            <a:r>
              <a:rPr sz="2000" spc="-50" dirty="0">
                <a:latin typeface="Arial"/>
                <a:cs typeface="Arial"/>
              </a:rPr>
              <a:t>activa. Durante el </a:t>
            </a:r>
            <a:r>
              <a:rPr sz="2000" spc="-85" dirty="0">
                <a:latin typeface="Arial"/>
                <a:cs typeface="Arial"/>
              </a:rPr>
              <a:t>sueño, </a:t>
            </a:r>
            <a:r>
              <a:rPr sz="2000" spc="-160" dirty="0">
                <a:latin typeface="Arial"/>
                <a:cs typeface="Arial"/>
              </a:rPr>
              <a:t>se </a:t>
            </a:r>
            <a:r>
              <a:rPr sz="2000" spc="-95" dirty="0">
                <a:latin typeface="Arial"/>
                <a:cs typeface="Arial"/>
              </a:rPr>
              <a:t>segrega  </a:t>
            </a:r>
            <a:r>
              <a:rPr sz="2000" spc="-50" dirty="0">
                <a:latin typeface="Arial"/>
                <a:cs typeface="Arial"/>
              </a:rPr>
              <a:t>hormona </a:t>
            </a:r>
            <a:r>
              <a:rPr sz="2000" spc="-45" dirty="0">
                <a:latin typeface="Arial"/>
                <a:cs typeface="Arial"/>
              </a:rPr>
              <a:t>del </a:t>
            </a:r>
            <a:r>
              <a:rPr sz="2000" spc="-40" dirty="0">
                <a:latin typeface="Arial"/>
                <a:cs typeface="Arial"/>
              </a:rPr>
              <a:t>crecimiento </a:t>
            </a:r>
            <a:r>
              <a:rPr sz="2000" spc="-45" dirty="0">
                <a:latin typeface="Arial"/>
                <a:cs typeface="Arial"/>
              </a:rPr>
              <a:t>y </a:t>
            </a:r>
            <a:r>
              <a:rPr sz="2000" spc="-160" dirty="0">
                <a:latin typeface="Arial"/>
                <a:cs typeface="Arial"/>
              </a:rPr>
              <a:t>se </a:t>
            </a:r>
            <a:r>
              <a:rPr sz="2000" spc="-40" dirty="0">
                <a:latin typeface="Arial"/>
                <a:cs typeface="Arial"/>
              </a:rPr>
              <a:t>inhibe </a:t>
            </a:r>
            <a:r>
              <a:rPr sz="2000" spc="-50" dirty="0">
                <a:latin typeface="Arial"/>
                <a:cs typeface="Arial"/>
              </a:rPr>
              <a:t>el </a:t>
            </a:r>
            <a:r>
              <a:rPr sz="2000" spc="-30" dirty="0">
                <a:latin typeface="Arial"/>
                <a:cs typeface="Arial"/>
              </a:rPr>
              <a:t>cortisol. </a:t>
            </a:r>
            <a:r>
              <a:rPr sz="2000" spc="-105" dirty="0">
                <a:latin typeface="Arial"/>
                <a:cs typeface="Arial"/>
              </a:rPr>
              <a:t>Cuando  </a:t>
            </a:r>
            <a:r>
              <a:rPr sz="2000" spc="-100" dirty="0">
                <a:latin typeface="Arial"/>
                <a:cs typeface="Arial"/>
              </a:rPr>
              <a:t>aparece </a:t>
            </a:r>
            <a:r>
              <a:rPr sz="2000" spc="-60" dirty="0">
                <a:latin typeface="Arial"/>
                <a:cs typeface="Arial"/>
              </a:rPr>
              <a:t>la luz </a:t>
            </a:r>
            <a:r>
              <a:rPr sz="2000" spc="-45" dirty="0">
                <a:latin typeface="Arial"/>
                <a:cs typeface="Arial"/>
              </a:rPr>
              <a:t>diurna, </a:t>
            </a:r>
            <a:r>
              <a:rPr sz="2000" spc="-70" dirty="0">
                <a:latin typeface="Arial"/>
                <a:cs typeface="Arial"/>
              </a:rPr>
              <a:t>la </a:t>
            </a:r>
            <a:r>
              <a:rPr sz="2000" spc="-40" dirty="0">
                <a:latin typeface="Arial"/>
                <a:cs typeface="Arial"/>
              </a:rPr>
              <a:t>melatonina </a:t>
            </a:r>
            <a:r>
              <a:rPr sz="2000" spc="-160" dirty="0">
                <a:latin typeface="Arial"/>
                <a:cs typeface="Arial"/>
              </a:rPr>
              <a:t>se </a:t>
            </a:r>
            <a:r>
              <a:rPr sz="2000" spc="-65" dirty="0">
                <a:latin typeface="Arial"/>
                <a:cs typeface="Arial"/>
              </a:rPr>
              <a:t>encuentra </a:t>
            </a:r>
            <a:r>
              <a:rPr sz="2000" spc="-90" dirty="0">
                <a:latin typeface="Arial"/>
                <a:cs typeface="Arial"/>
              </a:rPr>
              <a:t>en </a:t>
            </a:r>
            <a:r>
              <a:rPr sz="2000" spc="-50" dirty="0">
                <a:latin typeface="Arial"/>
                <a:cs typeface="Arial"/>
              </a:rPr>
              <a:t>el nivel  </a:t>
            </a:r>
            <a:r>
              <a:rPr sz="2000" spc="-114" dirty="0">
                <a:latin typeface="Arial"/>
                <a:cs typeface="Arial"/>
              </a:rPr>
              <a:t>más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bajo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en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el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cuerpo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y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la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hormona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estimuladora,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el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cortisol,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se  </a:t>
            </a:r>
            <a:r>
              <a:rPr sz="2000" spc="-60" dirty="0">
                <a:latin typeface="Arial"/>
                <a:cs typeface="Arial"/>
              </a:rPr>
              <a:t>encuentra </a:t>
            </a:r>
            <a:r>
              <a:rPr sz="2000" spc="-90" dirty="0">
                <a:latin typeface="Arial"/>
                <a:cs typeface="Arial"/>
              </a:rPr>
              <a:t>en </a:t>
            </a:r>
            <a:r>
              <a:rPr sz="2000" spc="-140" dirty="0">
                <a:latin typeface="Arial"/>
                <a:cs typeface="Arial"/>
              </a:rPr>
              <a:t>su</a:t>
            </a:r>
            <a:r>
              <a:rPr sz="2000" spc="-35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máximo</a:t>
            </a:r>
            <a:r>
              <a:rPr sz="2000" b="1" spc="-35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37500" y="2700020"/>
            <a:ext cx="3863340" cy="3225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500" y="398779"/>
            <a:ext cx="11529060" cy="6162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840" y="218440"/>
            <a:ext cx="11503660" cy="641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9140E0-C131-4469-8602-15B134441D87}"/>
              </a:ext>
            </a:extLst>
          </p:cNvPr>
          <p:cNvSpPr txBox="1"/>
          <p:nvPr/>
        </p:nvSpPr>
        <p:spPr>
          <a:xfrm>
            <a:off x="381000" y="838200"/>
            <a:ext cx="10591800" cy="65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Aft>
                <a:spcPts val="800"/>
              </a:spcAft>
            </a:pPr>
            <a:r>
              <a:rPr lang="es-CL" sz="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endParaRPr lang="es-CL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20000"/>
              </a:lnSpc>
              <a:spcAft>
                <a:spcPts val="800"/>
              </a:spcAft>
            </a:pPr>
            <a:r>
              <a:rPr lang="es-CL" sz="1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endParaRPr lang="es-C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id="{3533094A-0BD0-4D5A-B76B-D0CD9BD9D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3200" dirty="0"/>
              <a:t>Actividad: Investigue y escriba la definición de cada palabra de lenguaje técnico de enfermería</a:t>
            </a:r>
          </a:p>
        </p:txBody>
      </p:sp>
      <p:sp>
        <p:nvSpPr>
          <p:cNvPr id="16" name="Marcador de contenido 15">
            <a:extLst>
              <a:ext uri="{FF2B5EF4-FFF2-40B4-BE49-F238E27FC236}">
                <a16:creationId xmlns:a16="http://schemas.microsoft.com/office/drawing/2014/main" id="{B9086D83-6482-4249-A3A0-C50B50F1B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3312" y="2057400"/>
            <a:ext cx="4396339" cy="4198938"/>
          </a:xfrm>
        </p:spPr>
        <p:txBody>
          <a:bodyPr>
            <a:normAutofit fontScale="25000" lnSpcReduction="20000"/>
          </a:bodyPr>
          <a:lstStyle/>
          <a:p>
            <a:pPr marL="457200">
              <a:lnSpc>
                <a:spcPct val="120000"/>
              </a:lnSpc>
            </a:pPr>
            <a:r>
              <a:rPr lang="es-CL" sz="480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1.-APNEA</a:t>
            </a:r>
            <a:endParaRPr lang="es-CL" sz="4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0000"/>
              </a:lnSpc>
            </a:pPr>
            <a:r>
              <a:rPr lang="es-CL" sz="480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2.-ALOPECIA</a:t>
            </a:r>
            <a:endParaRPr lang="es-CL" sz="4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0000"/>
              </a:lnSpc>
            </a:pPr>
            <a:r>
              <a:rPr lang="es-CL" sz="480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3.-ANAFILAXIA</a:t>
            </a:r>
            <a:endParaRPr lang="es-CL" sz="4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0000"/>
              </a:lnSpc>
            </a:pPr>
            <a:r>
              <a:rPr lang="es-CL" sz="480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4.-ANASARCA</a:t>
            </a:r>
            <a:endParaRPr lang="es-CL" sz="4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0000"/>
              </a:lnSpc>
            </a:pPr>
            <a:r>
              <a:rPr lang="es-CL" sz="480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5.-AMNESIA</a:t>
            </a:r>
            <a:endParaRPr lang="es-CL" sz="4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0000"/>
              </a:lnSpc>
            </a:pPr>
            <a:r>
              <a:rPr lang="es-CL" sz="480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6.-ANISOCORIA</a:t>
            </a:r>
            <a:endParaRPr lang="es-CL" sz="4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0000"/>
              </a:lnSpc>
            </a:pPr>
            <a:r>
              <a:rPr lang="es-CL" sz="480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7.-ANTIPIRETICO</a:t>
            </a:r>
            <a:endParaRPr lang="es-CL" sz="4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0000"/>
              </a:lnSpc>
            </a:pPr>
            <a:r>
              <a:rPr lang="es-CL" sz="480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8.-ALGORA O ALGORRA</a:t>
            </a:r>
            <a:endParaRPr lang="es-CL" sz="4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0000"/>
              </a:lnSpc>
            </a:pPr>
            <a:r>
              <a:rPr lang="es-CL" sz="480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9.-AEROFAGIA</a:t>
            </a:r>
            <a:endParaRPr lang="es-CL" sz="4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0000"/>
              </a:lnSpc>
            </a:pPr>
            <a:r>
              <a:rPr lang="es-CL" sz="480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10.-ASCITIS </a:t>
            </a:r>
            <a:endParaRPr lang="es-CL" sz="4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0000"/>
              </a:lnSpc>
            </a:pPr>
            <a:r>
              <a:rPr lang="es-CL" sz="4800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11.-CALOSTRO</a:t>
            </a:r>
            <a:endParaRPr lang="es-CL" sz="4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s-CL" sz="4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12.-CARCINOMA</a:t>
            </a:r>
            <a:endParaRPr lang="es-CL" sz="4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s-CL" sz="4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13.-CELULITIS</a:t>
            </a:r>
            <a:endParaRPr lang="es-CL" sz="48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s-CL" sz="48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14.-CHALAZION</a:t>
            </a:r>
          </a:p>
          <a:p>
            <a:pPr marL="457200"/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CL" dirty="0"/>
          </a:p>
        </p:txBody>
      </p:sp>
      <p:sp>
        <p:nvSpPr>
          <p:cNvPr id="18" name="Marcador de contenido 17">
            <a:extLst>
              <a:ext uri="{FF2B5EF4-FFF2-40B4-BE49-F238E27FC236}">
                <a16:creationId xmlns:a16="http://schemas.microsoft.com/office/drawing/2014/main" id="{D8C18A48-9F72-4523-A23C-22EE08356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54495" y="1981200"/>
            <a:ext cx="4396339" cy="4275138"/>
          </a:xfrm>
        </p:spPr>
        <p:txBody>
          <a:bodyPr>
            <a:normAutofit fontScale="25000" lnSpcReduction="20000"/>
          </a:bodyPr>
          <a:lstStyle/>
          <a:p>
            <a:pPr marL="457200"/>
            <a:r>
              <a:rPr lang="es-CL" sz="4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15.-CISTITIS</a:t>
            </a:r>
            <a:endParaRPr lang="es-CL" sz="4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s-CL" sz="4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16.-COLICO</a:t>
            </a:r>
            <a:endParaRPr lang="es-CL" sz="4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s-CL" sz="4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17.-BENIGNO</a:t>
            </a:r>
            <a:endParaRPr lang="es-CL" sz="4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s-CL" sz="4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18.-CERVIX</a:t>
            </a:r>
            <a:endParaRPr lang="es-CL" sz="4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s-CL" sz="4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19.-CHANCRO</a:t>
            </a:r>
            <a:endParaRPr lang="es-CL" sz="4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s-CL" sz="4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20.-ASTENIA</a:t>
            </a:r>
            <a:endParaRPr lang="es-CL" sz="4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s-CL" sz="4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21.-ARTRALGIA</a:t>
            </a:r>
            <a:endParaRPr lang="es-CL" sz="4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0000"/>
              </a:lnSpc>
            </a:pPr>
            <a:r>
              <a:rPr lang="es-CL" sz="4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22.-ABSCESO</a:t>
            </a:r>
            <a:endParaRPr lang="es-CL" sz="4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0000"/>
              </a:lnSpc>
            </a:pPr>
            <a:r>
              <a:rPr lang="es-CL" sz="4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23.-ANURIA</a:t>
            </a:r>
            <a:endParaRPr lang="es-CL" sz="4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0000"/>
              </a:lnSpc>
            </a:pPr>
            <a:r>
              <a:rPr lang="es-CL" sz="4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24.-PIURIA</a:t>
            </a:r>
            <a:endParaRPr lang="es-CL" sz="4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0000"/>
              </a:lnSpc>
            </a:pPr>
            <a:r>
              <a:rPr lang="es-CL" sz="4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25.-COLURIA</a:t>
            </a:r>
            <a:endParaRPr lang="es-CL" sz="4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0000"/>
              </a:lnSpc>
            </a:pPr>
            <a:r>
              <a:rPr lang="es-CL" sz="4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26.-DISURIA</a:t>
            </a:r>
            <a:endParaRPr lang="es-CL" sz="4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0000"/>
              </a:lnSpc>
            </a:pPr>
            <a:r>
              <a:rPr lang="es-CL" sz="4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27.-POLIURIA</a:t>
            </a:r>
            <a:endParaRPr lang="es-CL" sz="4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0000"/>
              </a:lnSpc>
            </a:pPr>
            <a:r>
              <a:rPr lang="es-CL" sz="4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28.-OLIGURIA</a:t>
            </a:r>
            <a:endParaRPr lang="es-CL" sz="4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0000"/>
              </a:lnSpc>
            </a:pPr>
            <a:r>
              <a:rPr lang="es-CL" sz="4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29.-HEMATURIA</a:t>
            </a:r>
            <a:endParaRPr lang="es-CL" sz="4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20000"/>
              </a:lnSpc>
            </a:pPr>
            <a:r>
              <a:rPr lang="es-CL" sz="44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30.-POLAQUIURIA</a:t>
            </a:r>
            <a:endParaRPr lang="es-CL" sz="4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fontAlgn="base">
              <a:lnSpc>
                <a:spcPct val="120000"/>
              </a:lnSpc>
              <a:spcAft>
                <a:spcPts val="800"/>
              </a:spcAft>
              <a:buNone/>
            </a:pPr>
            <a:r>
              <a:rPr lang="es-CL" sz="4400" b="1" kern="120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 </a:t>
            </a:r>
            <a:endParaRPr lang="es-CL" sz="4400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38965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4490" y="626490"/>
            <a:ext cx="29813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90" dirty="0"/>
              <a:t>Bibliografía: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960"/>
              </a:spcBef>
            </a:pPr>
            <a:r>
              <a:rPr spc="-5" dirty="0"/>
              <a:t>MINISTERIO.pdf</a:t>
            </a:r>
          </a:p>
          <a:p>
            <a:pPr marL="195580" indent="-182880">
              <a:lnSpc>
                <a:spcPct val="100000"/>
              </a:lnSpc>
              <a:spcBef>
                <a:spcPts val="860"/>
              </a:spcBef>
              <a:buClr>
                <a:srgbClr val="EFA12D"/>
              </a:buClr>
              <a:buSzPct val="75000"/>
              <a:buFont typeface="Wingdings"/>
              <a:buChar char=""/>
              <a:tabLst>
                <a:tab pos="195580" algn="l"/>
              </a:tabLst>
            </a:pPr>
            <a:r>
              <a:rPr spc="-5" dirty="0">
                <a:hlinkClick r:id="rId2"/>
              </a:rPr>
              <a:t>http://www.sld.cu/sitios/rehabilitacion/temas.php?idv=1029</a:t>
            </a:r>
          </a:p>
          <a:p>
            <a:pPr marL="195580" indent="-182880">
              <a:lnSpc>
                <a:spcPct val="100000"/>
              </a:lnSpc>
              <a:spcBef>
                <a:spcPts val="885"/>
              </a:spcBef>
              <a:buClr>
                <a:srgbClr val="EFA12D"/>
              </a:buClr>
              <a:buSzPct val="75000"/>
              <a:buFont typeface="Wingdings"/>
              <a:buChar char=""/>
              <a:tabLst>
                <a:tab pos="195580" algn="l"/>
              </a:tabLst>
            </a:pPr>
            <a:r>
              <a:rPr spc="-5" dirty="0">
                <a:hlinkClick r:id="rId3"/>
              </a:rPr>
              <a:t>http://assets.mheducation.es/bcv/guide/capitulo/8448177002.pdf</a:t>
            </a:r>
          </a:p>
          <a:p>
            <a:pPr marL="195580" indent="-182880">
              <a:lnSpc>
                <a:spcPct val="100000"/>
              </a:lnSpc>
              <a:spcBef>
                <a:spcPts val="880"/>
              </a:spcBef>
              <a:buClr>
                <a:srgbClr val="EFA12D"/>
              </a:buClr>
              <a:buSzPct val="75000"/>
              <a:buFont typeface="Wingdings"/>
              <a:buChar char=""/>
              <a:tabLst>
                <a:tab pos="195580" algn="l"/>
              </a:tabLst>
            </a:pPr>
            <a:r>
              <a:rPr spc="-5" dirty="0">
                <a:hlinkClick r:id="rId4"/>
              </a:rPr>
              <a:t>http://docenciaenenfermeria.blogspot.cl/2008/08/cuidados-al-enfermo.html</a:t>
            </a:r>
          </a:p>
          <a:p>
            <a:pPr marL="195580" indent="-182880">
              <a:lnSpc>
                <a:spcPct val="100000"/>
              </a:lnSpc>
              <a:spcBef>
                <a:spcPts val="860"/>
              </a:spcBef>
              <a:buClr>
                <a:srgbClr val="EFA12D"/>
              </a:buClr>
              <a:buSzPct val="75000"/>
              <a:buFont typeface="Wingdings"/>
              <a:buChar char=""/>
              <a:tabLst>
                <a:tab pos="195580" algn="l"/>
              </a:tabLst>
            </a:pPr>
            <a:r>
              <a:rPr spc="-5" dirty="0">
                <a:hlinkClick r:id="rId5"/>
              </a:rPr>
              <a:t>http://www.iis.es/que-es-como-se-produce-el-sueno-fases-cuantas-horas-dormir/</a:t>
            </a:r>
          </a:p>
          <a:p>
            <a:pPr marL="195580" indent="-182880">
              <a:lnSpc>
                <a:spcPct val="100000"/>
              </a:lnSpc>
              <a:spcBef>
                <a:spcPts val="880"/>
              </a:spcBef>
              <a:buClr>
                <a:srgbClr val="EFA12D"/>
              </a:buClr>
              <a:buSzPct val="75000"/>
              <a:buFont typeface="Wingdings"/>
              <a:buChar char=""/>
              <a:tabLst>
                <a:tab pos="195580" algn="l"/>
              </a:tabLst>
            </a:pPr>
            <a:r>
              <a:rPr spc="-5" dirty="0">
                <a:hlinkClick r:id="rId6"/>
              </a:rPr>
              <a:t>http://www7.uc.cl/sw_educ/enferm/ciclo/html/general/sueno.htm</a:t>
            </a:r>
          </a:p>
          <a:p>
            <a:pPr marL="195580" indent="-182880">
              <a:lnSpc>
                <a:spcPct val="100000"/>
              </a:lnSpc>
              <a:spcBef>
                <a:spcPts val="865"/>
              </a:spcBef>
              <a:buClr>
                <a:srgbClr val="EFA12D"/>
              </a:buClr>
              <a:buSzPct val="75000"/>
              <a:buFont typeface="Wingdings"/>
              <a:buChar char=""/>
              <a:tabLst>
                <a:tab pos="195580" algn="l"/>
              </a:tabLst>
            </a:pPr>
            <a:r>
              <a:rPr spc="-5" dirty="0">
                <a:hlinkClick r:id="rId3"/>
              </a:rPr>
              <a:t>http://assets.mheducation.es/bcv/guide/capitulo/8448177002.pdf</a:t>
            </a:r>
          </a:p>
          <a:p>
            <a:pPr marL="195580" indent="-182880">
              <a:lnSpc>
                <a:spcPct val="100000"/>
              </a:lnSpc>
              <a:spcBef>
                <a:spcPts val="880"/>
              </a:spcBef>
              <a:buClr>
                <a:srgbClr val="EFA12D"/>
              </a:buClr>
              <a:buSzPct val="75000"/>
              <a:buFont typeface="Wingdings"/>
              <a:buChar char=""/>
              <a:tabLst>
                <a:tab pos="195580" algn="l"/>
              </a:tabLst>
            </a:pPr>
            <a:r>
              <a:rPr spc="-5" dirty="0">
                <a:hlinkClick r:id="rId7"/>
              </a:rPr>
              <a:t>http://apuntesauxiliarenfermeria.blogspot.cl/2010/07/posiciones-anatomicas.html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4377" y="1841817"/>
            <a:ext cx="1038796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EFA12D"/>
              </a:buClr>
              <a:buSzPct val="75000"/>
              <a:buFont typeface="Wingdings"/>
              <a:buChar char=""/>
              <a:tabLst>
                <a:tab pos="195580" algn="l"/>
              </a:tabLst>
            </a:pPr>
            <a:r>
              <a:rPr sz="2200" spc="-5" dirty="0">
                <a:latin typeface="Comic Sans MS"/>
                <a:cs typeface="Comic Sans MS"/>
                <a:hlinkClick r:id="rId8"/>
              </a:rPr>
              <a:t>http://web.minsal.cl/wp-content/uploads/2015/09/ULCERAS-POR-PRESION-</a:t>
            </a:r>
            <a:endParaRPr sz="22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3851" y="871791"/>
            <a:ext cx="235712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95" dirty="0">
                <a:solidFill>
                  <a:srgbClr val="EFA12D"/>
                </a:solidFill>
              </a:rPr>
              <a:t>Objetivos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55687" y="1495271"/>
            <a:ext cx="9629140" cy="3028315"/>
          </a:xfrm>
          <a:prstGeom prst="rect">
            <a:avLst/>
          </a:prstGeom>
        </p:spPr>
        <p:txBody>
          <a:bodyPr vert="horz" wrap="square" lIns="0" tIns="156845" rIns="0" bIns="0" rtlCol="0">
            <a:spAutoFit/>
          </a:bodyPr>
          <a:lstStyle/>
          <a:p>
            <a:pPr marL="469265" indent="-457200">
              <a:lnSpc>
                <a:spcPct val="100000"/>
              </a:lnSpc>
              <a:spcBef>
                <a:spcPts val="1235"/>
              </a:spcBef>
              <a:buClr>
                <a:srgbClr val="EFA12D"/>
              </a:buClr>
              <a:buSzPct val="79545"/>
              <a:buAutoNum type="arabicPeriod"/>
              <a:tabLst>
                <a:tab pos="469265" algn="l"/>
                <a:tab pos="469900" algn="l"/>
              </a:tabLst>
            </a:pPr>
            <a:r>
              <a:rPr sz="2200" spc="-85" dirty="0">
                <a:latin typeface="Arial"/>
                <a:cs typeface="Arial"/>
              </a:rPr>
              <a:t>Explicar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conceptos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de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actividad,</a:t>
            </a:r>
            <a:r>
              <a:rPr sz="2200" spc="-229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reposo,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110" dirty="0">
                <a:latin typeface="Arial"/>
                <a:cs typeface="Arial"/>
              </a:rPr>
              <a:t>sueño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130" dirty="0">
                <a:latin typeface="Arial"/>
                <a:cs typeface="Arial"/>
              </a:rPr>
              <a:t>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inmovilidad</a:t>
            </a:r>
            <a:r>
              <a:rPr sz="2200" spc="-229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  <a:p>
            <a:pPr marL="469265" indent="-457200">
              <a:lnSpc>
                <a:spcPts val="2500"/>
              </a:lnSpc>
              <a:spcBef>
                <a:spcPts val="1140"/>
              </a:spcBef>
              <a:buClr>
                <a:srgbClr val="EFA12D"/>
              </a:buClr>
              <a:buSzPct val="79545"/>
              <a:buAutoNum type="arabicPeriod"/>
              <a:tabLst>
                <a:tab pos="469265" algn="l"/>
                <a:tab pos="469900" algn="l"/>
              </a:tabLst>
            </a:pPr>
            <a:r>
              <a:rPr sz="2200" spc="-65" dirty="0">
                <a:latin typeface="Arial"/>
                <a:cs typeface="Arial"/>
              </a:rPr>
              <a:t>Analizar</a:t>
            </a:r>
            <a:r>
              <a:rPr sz="2200" spc="-21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y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distinguir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los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efectos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físicos</a:t>
            </a:r>
            <a:r>
              <a:rPr sz="2200" spc="-20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y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psicológicos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que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afectan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la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actividad</a:t>
            </a:r>
            <a:r>
              <a:rPr sz="2200" spc="-210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y</a:t>
            </a:r>
            <a:endParaRPr sz="2200">
              <a:latin typeface="Arial"/>
              <a:cs typeface="Arial"/>
            </a:endParaRPr>
          </a:p>
          <a:p>
            <a:pPr marL="469265">
              <a:lnSpc>
                <a:spcPts val="2500"/>
              </a:lnSpc>
            </a:pPr>
            <a:r>
              <a:rPr sz="2200" spc="-60" dirty="0">
                <a:latin typeface="Arial"/>
                <a:cs typeface="Arial"/>
              </a:rPr>
              <a:t>la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movilidad.</a:t>
            </a:r>
            <a:endParaRPr sz="2200">
              <a:latin typeface="Arial"/>
              <a:cs typeface="Arial"/>
            </a:endParaRPr>
          </a:p>
          <a:p>
            <a:pPr marL="469265" indent="-457200">
              <a:lnSpc>
                <a:spcPct val="100000"/>
              </a:lnSpc>
              <a:spcBef>
                <a:spcPts val="1140"/>
              </a:spcBef>
              <a:buClr>
                <a:srgbClr val="EFA12D"/>
              </a:buClr>
              <a:buSzPct val="79545"/>
              <a:buAutoNum type="arabicPeriod" startAt="3"/>
              <a:tabLst>
                <a:tab pos="469265" algn="l"/>
                <a:tab pos="469900" algn="l"/>
              </a:tabLst>
            </a:pPr>
            <a:r>
              <a:rPr sz="2200" spc="-105" dirty="0">
                <a:latin typeface="Arial"/>
                <a:cs typeface="Arial"/>
              </a:rPr>
              <a:t>Conocer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concepto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de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ulcera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por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presión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y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155" dirty="0">
                <a:latin typeface="Arial"/>
                <a:cs typeface="Arial"/>
              </a:rPr>
              <a:t>su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prevención.</a:t>
            </a:r>
            <a:endParaRPr sz="2200">
              <a:latin typeface="Arial"/>
              <a:cs typeface="Arial"/>
            </a:endParaRPr>
          </a:p>
          <a:p>
            <a:pPr marL="469265" indent="-457200">
              <a:lnSpc>
                <a:spcPct val="100000"/>
              </a:lnSpc>
              <a:spcBef>
                <a:spcPts val="1140"/>
              </a:spcBef>
              <a:buClr>
                <a:srgbClr val="EFA12D"/>
              </a:buClr>
              <a:buSzPct val="79545"/>
              <a:buAutoNum type="arabicPeriod" startAt="3"/>
              <a:tabLst>
                <a:tab pos="469265" algn="l"/>
                <a:tab pos="469900" algn="l"/>
              </a:tabLst>
            </a:pPr>
            <a:r>
              <a:rPr sz="2200" spc="-114" dirty="0">
                <a:latin typeface="Arial"/>
                <a:cs typeface="Arial"/>
              </a:rPr>
              <a:t>Reconocer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posturas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de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paciente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en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cama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y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175" dirty="0">
                <a:latin typeface="Arial"/>
                <a:cs typeface="Arial"/>
              </a:rPr>
              <a:t>sus</a:t>
            </a:r>
            <a:r>
              <a:rPr sz="2200" spc="-14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ejercicios</a:t>
            </a:r>
            <a:r>
              <a:rPr sz="2200" spc="-22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terapéuticos.</a:t>
            </a:r>
            <a:endParaRPr sz="2200">
              <a:latin typeface="Arial"/>
              <a:cs typeface="Arial"/>
            </a:endParaRPr>
          </a:p>
          <a:p>
            <a:pPr marL="469265" indent="-457200">
              <a:lnSpc>
                <a:spcPts val="2510"/>
              </a:lnSpc>
              <a:spcBef>
                <a:spcPts val="1140"/>
              </a:spcBef>
              <a:buClr>
                <a:srgbClr val="EFA12D"/>
              </a:buClr>
              <a:buSzPct val="79545"/>
              <a:buAutoNum type="arabicPeriod" startAt="3"/>
              <a:tabLst>
                <a:tab pos="469265" algn="l"/>
                <a:tab pos="469900" algn="l"/>
              </a:tabLst>
            </a:pPr>
            <a:r>
              <a:rPr sz="2200" spc="-85" dirty="0">
                <a:latin typeface="Arial"/>
                <a:cs typeface="Arial"/>
              </a:rPr>
              <a:t>Explicar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45" dirty="0">
                <a:latin typeface="Arial"/>
                <a:cs typeface="Arial"/>
              </a:rPr>
              <a:t>y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realizar</a:t>
            </a:r>
            <a:r>
              <a:rPr sz="2200" spc="-204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técnicas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de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enfermería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tendientes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145" dirty="0">
                <a:latin typeface="Arial"/>
                <a:cs typeface="Arial"/>
              </a:rPr>
              <a:t>a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satisfacer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la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necesidad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de</a:t>
            </a:r>
            <a:endParaRPr sz="2200">
              <a:latin typeface="Arial"/>
              <a:cs typeface="Arial"/>
            </a:endParaRPr>
          </a:p>
          <a:p>
            <a:pPr marL="469265">
              <a:lnSpc>
                <a:spcPts val="2510"/>
              </a:lnSpc>
            </a:pPr>
            <a:r>
              <a:rPr sz="2200" spc="-45" dirty="0">
                <a:latin typeface="Arial"/>
                <a:cs typeface="Arial"/>
              </a:rPr>
              <a:t>actividad, </a:t>
            </a:r>
            <a:r>
              <a:rPr sz="2200" spc="-90" dirty="0">
                <a:latin typeface="Arial"/>
                <a:cs typeface="Arial"/>
              </a:rPr>
              <a:t>reposo </a:t>
            </a:r>
            <a:r>
              <a:rPr sz="2200" spc="-50" dirty="0">
                <a:latin typeface="Arial"/>
                <a:cs typeface="Arial"/>
              </a:rPr>
              <a:t>y</a:t>
            </a:r>
            <a:r>
              <a:rPr sz="2200" spc="-434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sueño.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78555" y="4485640"/>
            <a:ext cx="4050665" cy="2018664"/>
            <a:chOff x="3178555" y="4485640"/>
            <a:chExt cx="4050665" cy="2018664"/>
          </a:xfrm>
        </p:grpSpPr>
        <p:sp>
          <p:nvSpPr>
            <p:cNvPr id="5" name="object 5"/>
            <p:cNvSpPr/>
            <p:nvPr/>
          </p:nvSpPr>
          <p:spPr>
            <a:xfrm>
              <a:off x="5387339" y="4485640"/>
              <a:ext cx="1841500" cy="1663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78555" y="4612386"/>
              <a:ext cx="2315210" cy="18918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581900" y="4485640"/>
            <a:ext cx="1562100" cy="1562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860" y="198120"/>
            <a:ext cx="11831320" cy="6454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2057" y="871791"/>
            <a:ext cx="953198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250" dirty="0">
                <a:solidFill>
                  <a:srgbClr val="EFA12D"/>
                </a:solidFill>
              </a:rPr>
              <a:t>Necesidad </a:t>
            </a:r>
            <a:r>
              <a:rPr sz="4400" spc="-215" dirty="0">
                <a:solidFill>
                  <a:srgbClr val="EFA12D"/>
                </a:solidFill>
              </a:rPr>
              <a:t>de </a:t>
            </a:r>
            <a:r>
              <a:rPr sz="4400" spc="-165" dirty="0">
                <a:solidFill>
                  <a:srgbClr val="EFA12D"/>
                </a:solidFill>
              </a:rPr>
              <a:t>Actividad, </a:t>
            </a:r>
            <a:r>
              <a:rPr sz="4400" spc="-290" dirty="0">
                <a:solidFill>
                  <a:srgbClr val="EFA12D"/>
                </a:solidFill>
              </a:rPr>
              <a:t>reposo </a:t>
            </a:r>
            <a:r>
              <a:rPr sz="4400" spc="-190" dirty="0">
                <a:solidFill>
                  <a:srgbClr val="EFA12D"/>
                </a:solidFill>
              </a:rPr>
              <a:t>y</a:t>
            </a:r>
            <a:r>
              <a:rPr sz="4400" spc="-950" dirty="0">
                <a:solidFill>
                  <a:srgbClr val="EFA12D"/>
                </a:solidFill>
              </a:rPr>
              <a:t> </a:t>
            </a:r>
            <a:r>
              <a:rPr sz="4400" spc="-315" dirty="0">
                <a:solidFill>
                  <a:srgbClr val="EFA12D"/>
                </a:solidFill>
              </a:rPr>
              <a:t>sueño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64857" y="2125345"/>
            <a:ext cx="9975215" cy="963294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algn="just">
              <a:lnSpc>
                <a:spcPct val="89800"/>
              </a:lnSpc>
              <a:spcBef>
                <a:spcPts val="370"/>
              </a:spcBef>
            </a:pPr>
            <a:r>
              <a:rPr sz="2200" spc="-120" dirty="0">
                <a:latin typeface="Arial"/>
                <a:cs typeface="Arial"/>
              </a:rPr>
              <a:t>La </a:t>
            </a:r>
            <a:r>
              <a:rPr sz="2200" spc="-75" dirty="0">
                <a:latin typeface="Arial"/>
                <a:cs typeface="Arial"/>
              </a:rPr>
              <a:t>satisfacción </a:t>
            </a:r>
            <a:r>
              <a:rPr sz="2200" spc="-90" dirty="0">
                <a:latin typeface="Arial"/>
                <a:cs typeface="Arial"/>
              </a:rPr>
              <a:t>de </a:t>
            </a:r>
            <a:r>
              <a:rPr sz="2200" spc="-85" dirty="0">
                <a:latin typeface="Arial"/>
                <a:cs typeface="Arial"/>
              </a:rPr>
              <a:t>esta </a:t>
            </a:r>
            <a:r>
              <a:rPr sz="2200" spc="-105" dirty="0">
                <a:latin typeface="Arial"/>
                <a:cs typeface="Arial"/>
              </a:rPr>
              <a:t>necesidad </a:t>
            </a:r>
            <a:r>
              <a:rPr sz="2200" spc="-90" dirty="0">
                <a:latin typeface="Arial"/>
                <a:cs typeface="Arial"/>
              </a:rPr>
              <a:t>está </a:t>
            </a:r>
            <a:r>
              <a:rPr sz="2200" spc="-75" dirty="0">
                <a:latin typeface="Arial"/>
                <a:cs typeface="Arial"/>
              </a:rPr>
              <a:t>condicionada </a:t>
            </a:r>
            <a:r>
              <a:rPr sz="2200" spc="-60" dirty="0">
                <a:latin typeface="Arial"/>
                <a:cs typeface="Arial"/>
              </a:rPr>
              <a:t>no </a:t>
            </a:r>
            <a:r>
              <a:rPr sz="2200" spc="-75" dirty="0">
                <a:latin typeface="Arial"/>
                <a:cs typeface="Arial"/>
              </a:rPr>
              <a:t>solo </a:t>
            </a:r>
            <a:r>
              <a:rPr sz="2200" spc="-45" dirty="0">
                <a:latin typeface="Arial"/>
                <a:cs typeface="Arial"/>
              </a:rPr>
              <a:t>por </a:t>
            </a:r>
            <a:r>
              <a:rPr sz="2200" spc="-100" dirty="0">
                <a:latin typeface="Arial"/>
                <a:cs typeface="Arial"/>
              </a:rPr>
              <a:t>aspectos </a:t>
            </a:r>
            <a:r>
              <a:rPr sz="2200" spc="-55" dirty="0">
                <a:latin typeface="Arial"/>
                <a:cs typeface="Arial"/>
              </a:rPr>
              <a:t>biológicos,  </a:t>
            </a:r>
            <a:r>
              <a:rPr sz="2200" spc="-80" dirty="0">
                <a:latin typeface="Arial"/>
                <a:cs typeface="Arial"/>
              </a:rPr>
              <a:t>sino </a:t>
            </a:r>
            <a:r>
              <a:rPr sz="2200" spc="-35" dirty="0">
                <a:latin typeface="Arial"/>
                <a:cs typeface="Arial"/>
              </a:rPr>
              <a:t>también </a:t>
            </a:r>
            <a:r>
              <a:rPr sz="2200" spc="-80" dirty="0">
                <a:latin typeface="Arial"/>
                <a:cs typeface="Arial"/>
              </a:rPr>
              <a:t>psicológicos, </a:t>
            </a:r>
            <a:r>
              <a:rPr sz="2200" spc="-75" dirty="0">
                <a:latin typeface="Arial"/>
                <a:cs typeface="Arial"/>
              </a:rPr>
              <a:t>socioculturales </a:t>
            </a:r>
            <a:r>
              <a:rPr sz="2200" spc="-50" dirty="0">
                <a:latin typeface="Arial"/>
                <a:cs typeface="Arial"/>
              </a:rPr>
              <a:t>y </a:t>
            </a:r>
            <a:r>
              <a:rPr sz="2200" spc="-65" dirty="0">
                <a:latin typeface="Arial"/>
                <a:cs typeface="Arial"/>
              </a:rPr>
              <a:t>espirituales  </a:t>
            </a:r>
            <a:r>
              <a:rPr sz="2200" spc="-90" dirty="0">
                <a:latin typeface="Arial"/>
                <a:cs typeface="Arial"/>
              </a:rPr>
              <a:t>(edad, </a:t>
            </a:r>
            <a:r>
              <a:rPr sz="2200" spc="-50" dirty="0">
                <a:latin typeface="Arial"/>
                <a:cs typeface="Arial"/>
              </a:rPr>
              <a:t>crecimiento,  </a:t>
            </a:r>
            <a:r>
              <a:rPr sz="2200" spc="-40" dirty="0">
                <a:latin typeface="Arial"/>
                <a:cs typeface="Arial"/>
              </a:rPr>
              <a:t>constitución,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emociones,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personalidad,</a:t>
            </a:r>
            <a:r>
              <a:rPr sz="2200" spc="-22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cultura,</a:t>
            </a:r>
            <a:r>
              <a:rPr sz="2200" spc="-200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rol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social).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30600" y="3429000"/>
            <a:ext cx="4442459" cy="2827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6064" y="871791"/>
            <a:ext cx="30143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365" dirty="0">
                <a:solidFill>
                  <a:srgbClr val="EFA12D"/>
                </a:solidFill>
              </a:rPr>
              <a:t>Conceptos</a:t>
            </a:r>
            <a:r>
              <a:rPr sz="4400" b="0" spc="-365" dirty="0">
                <a:solidFill>
                  <a:srgbClr val="EFA12D"/>
                </a:solidFill>
                <a:latin typeface="Arial"/>
                <a:cs typeface="Arial"/>
              </a:rPr>
              <a:t>…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6135" y="1681479"/>
            <a:ext cx="9931400" cy="3397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EFA12D"/>
              </a:buClr>
              <a:buSzPct val="80000"/>
              <a:buFont typeface="Wingdings"/>
              <a:buChar char=""/>
              <a:tabLst>
                <a:tab pos="195580" algn="l"/>
              </a:tabLst>
            </a:pPr>
            <a:r>
              <a:rPr sz="2000" b="1" i="1" spc="-40" dirty="0">
                <a:latin typeface="Trebuchet MS"/>
                <a:cs typeface="Trebuchet MS"/>
              </a:rPr>
              <a:t>ACTIVIDAD:</a:t>
            </a:r>
            <a:r>
              <a:rPr sz="2000" b="1" i="1" spc="-17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Arial"/>
                <a:cs typeface="Arial"/>
              </a:rPr>
              <a:t>Movimiento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vital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del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organismo.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"/>
            </a:pPr>
            <a:endParaRPr sz="18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buClr>
                <a:srgbClr val="EFA12D"/>
              </a:buClr>
              <a:buSzPct val="80000"/>
              <a:buFont typeface="Wingdings"/>
              <a:buChar char=""/>
              <a:tabLst>
                <a:tab pos="195580" algn="l"/>
              </a:tabLst>
            </a:pPr>
            <a:r>
              <a:rPr sz="2000" b="1" i="1" spc="-10" dirty="0">
                <a:latin typeface="Trebuchet MS"/>
                <a:cs typeface="Trebuchet MS"/>
              </a:rPr>
              <a:t>MOVILIDAD:</a:t>
            </a:r>
            <a:r>
              <a:rPr sz="2000" b="1" i="1" spc="-195" dirty="0">
                <a:latin typeface="Trebuchet MS"/>
                <a:cs typeface="Trebuchet MS"/>
              </a:rPr>
              <a:t> </a:t>
            </a:r>
            <a:r>
              <a:rPr sz="2000" spc="-155" dirty="0">
                <a:latin typeface="Arial"/>
                <a:cs typeface="Arial"/>
              </a:rPr>
              <a:t>es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la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capacidad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de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una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persona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de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moverse,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es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una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facultad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135" dirty="0">
                <a:latin typeface="Arial"/>
                <a:cs typeface="Arial"/>
              </a:rPr>
              <a:t>a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menudo</a:t>
            </a:r>
            <a:endParaRPr sz="2000">
              <a:latin typeface="Arial"/>
              <a:cs typeface="Arial"/>
            </a:endParaRPr>
          </a:p>
          <a:p>
            <a:pPr marL="195580">
              <a:lnSpc>
                <a:spcPct val="100000"/>
              </a:lnSpc>
              <a:spcBef>
                <a:spcPts val="720"/>
              </a:spcBef>
            </a:pPr>
            <a:r>
              <a:rPr sz="2000" spc="-35" dirty="0">
                <a:latin typeface="Arial"/>
                <a:cs typeface="Arial"/>
              </a:rPr>
              <a:t>fundamental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para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la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percepción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del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estado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de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salud.</a:t>
            </a:r>
            <a:endParaRPr sz="2000">
              <a:latin typeface="Arial"/>
              <a:cs typeface="Arial"/>
            </a:endParaRPr>
          </a:p>
          <a:p>
            <a:pPr marL="195580" marR="5080" indent="-182880">
              <a:lnSpc>
                <a:spcPct val="129500"/>
              </a:lnSpc>
              <a:spcBef>
                <a:spcPts val="1385"/>
              </a:spcBef>
              <a:buClr>
                <a:srgbClr val="EFA12D"/>
              </a:buClr>
              <a:buSzPct val="75000"/>
              <a:buFont typeface="Wingdings"/>
              <a:buChar char=""/>
              <a:tabLst>
                <a:tab pos="195580" algn="l"/>
              </a:tabLst>
            </a:pPr>
            <a:r>
              <a:rPr sz="2200" spc="-100" dirty="0">
                <a:latin typeface="Arial"/>
                <a:cs typeface="Arial"/>
              </a:rPr>
              <a:t>una </a:t>
            </a:r>
            <a:r>
              <a:rPr sz="2200" spc="-40" dirty="0">
                <a:latin typeface="Arial"/>
                <a:cs typeface="Arial"/>
              </a:rPr>
              <a:t>movilidad </a:t>
            </a:r>
            <a:r>
              <a:rPr sz="2200" spc="-50" dirty="0">
                <a:latin typeface="Arial"/>
                <a:cs typeface="Arial"/>
              </a:rPr>
              <a:t>completa y </a:t>
            </a:r>
            <a:r>
              <a:rPr sz="2200" spc="-90" dirty="0">
                <a:latin typeface="Arial"/>
                <a:cs typeface="Arial"/>
              </a:rPr>
              <a:t>sin </a:t>
            </a:r>
            <a:r>
              <a:rPr sz="2200" spc="-45" dirty="0">
                <a:latin typeface="Arial"/>
                <a:cs typeface="Arial"/>
              </a:rPr>
              <a:t>limitaciones </a:t>
            </a:r>
            <a:r>
              <a:rPr sz="2200" spc="-65" dirty="0">
                <a:latin typeface="Arial"/>
                <a:cs typeface="Arial"/>
              </a:rPr>
              <a:t>requiere </a:t>
            </a:r>
            <a:r>
              <a:rPr sz="2200" spc="-75" dirty="0">
                <a:latin typeface="Arial"/>
                <a:cs typeface="Arial"/>
              </a:rPr>
              <a:t>un </a:t>
            </a:r>
            <a:r>
              <a:rPr sz="2200" spc="-25" dirty="0">
                <a:latin typeface="Arial"/>
                <a:cs typeface="Arial"/>
              </a:rPr>
              <a:t>control </a:t>
            </a:r>
            <a:r>
              <a:rPr sz="2200" spc="10" dirty="0">
                <a:latin typeface="Arial"/>
                <a:cs typeface="Arial"/>
              </a:rPr>
              <a:t>motor </a:t>
            </a:r>
            <a:r>
              <a:rPr sz="2200" spc="-30" dirty="0">
                <a:latin typeface="Arial"/>
                <a:cs typeface="Arial"/>
              </a:rPr>
              <a:t>voluntario </a:t>
            </a:r>
            <a:r>
              <a:rPr sz="2200" spc="-50" dirty="0">
                <a:latin typeface="Arial"/>
                <a:cs typeface="Arial"/>
              </a:rPr>
              <a:t>y</a:t>
            </a:r>
            <a:r>
              <a:rPr sz="2200" spc="-38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un  </a:t>
            </a:r>
            <a:r>
              <a:rPr sz="2200" spc="-25" dirty="0">
                <a:latin typeface="Arial"/>
                <a:cs typeface="Arial"/>
              </a:rPr>
              <a:t>control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sensorial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absoluto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de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todas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las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regiones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del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cuerpo.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har char=""/>
            </a:pPr>
            <a:endParaRPr sz="19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5"/>
              </a:spcBef>
              <a:buClr>
                <a:srgbClr val="EFA12D"/>
              </a:buClr>
              <a:buSzPct val="75000"/>
              <a:buFont typeface="Wingdings"/>
              <a:buChar char=""/>
              <a:tabLst>
                <a:tab pos="195580" algn="l"/>
              </a:tabLst>
            </a:pPr>
            <a:r>
              <a:rPr sz="2200" spc="-114" dirty="0">
                <a:latin typeface="Arial"/>
                <a:cs typeface="Arial"/>
              </a:rPr>
              <a:t>Los</a:t>
            </a:r>
            <a:r>
              <a:rPr sz="2200" spc="-15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pacientes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con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100" dirty="0">
                <a:latin typeface="Arial"/>
                <a:cs typeface="Arial"/>
              </a:rPr>
              <a:t>una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movilidad</a:t>
            </a:r>
            <a:r>
              <a:rPr sz="2200" spc="-204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completa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pueden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atender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150" dirty="0">
                <a:latin typeface="Arial"/>
                <a:cs typeface="Arial"/>
              </a:rPr>
              <a:t>a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175" dirty="0">
                <a:latin typeface="Arial"/>
                <a:cs typeface="Arial"/>
              </a:rPr>
              <a:t>sus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necesidades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por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165" dirty="0">
                <a:latin typeface="Arial"/>
                <a:cs typeface="Arial"/>
              </a:rPr>
              <a:t>sí</a:t>
            </a:r>
            <a:endParaRPr sz="2200">
              <a:latin typeface="Arial"/>
              <a:cs typeface="Arial"/>
            </a:endParaRPr>
          </a:p>
          <a:p>
            <a:pPr marL="195580">
              <a:lnSpc>
                <a:spcPct val="100000"/>
              </a:lnSpc>
              <a:spcBef>
                <a:spcPts val="800"/>
              </a:spcBef>
            </a:pPr>
            <a:r>
              <a:rPr sz="2200" spc="-80" dirty="0">
                <a:latin typeface="Arial"/>
                <a:cs typeface="Arial"/>
              </a:rPr>
              <a:t>mismos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o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con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un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mínimo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de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asesoramiento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por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40" dirty="0">
                <a:latin typeface="Arial"/>
                <a:cs typeface="Arial"/>
              </a:rPr>
              <a:t>parte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del</a:t>
            </a:r>
            <a:r>
              <a:rPr sz="2200" spc="-18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personal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de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85" dirty="0">
                <a:latin typeface="Arial"/>
                <a:cs typeface="Arial"/>
              </a:rPr>
              <a:t>salud.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16220" y="5252720"/>
            <a:ext cx="2567939" cy="124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0350" y="1059116"/>
            <a:ext cx="89846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0"/>
              </a:spcBef>
              <a:buClr>
                <a:srgbClr val="EFA12D"/>
              </a:buClr>
              <a:buSzPct val="80000"/>
              <a:buFont typeface="Wingdings"/>
              <a:buChar char=""/>
              <a:tabLst>
                <a:tab pos="195580" algn="l"/>
              </a:tabLst>
            </a:pPr>
            <a:r>
              <a:rPr sz="2000" b="1" i="1" spc="-5" dirty="0">
                <a:latin typeface="Trebuchet MS"/>
                <a:cs typeface="Trebuchet MS"/>
              </a:rPr>
              <a:t>MECÁNICA</a:t>
            </a:r>
            <a:r>
              <a:rPr sz="2000" b="1" i="1" spc="-275" dirty="0">
                <a:latin typeface="Trebuchet MS"/>
                <a:cs typeface="Trebuchet MS"/>
              </a:rPr>
              <a:t> </a:t>
            </a:r>
            <a:r>
              <a:rPr sz="2000" b="1" i="1" spc="-20" dirty="0">
                <a:latin typeface="Trebuchet MS"/>
                <a:cs typeface="Trebuchet MS"/>
              </a:rPr>
              <a:t>CORPORAL</a:t>
            </a:r>
            <a:r>
              <a:rPr sz="2000" b="1" spc="-20" dirty="0">
                <a:latin typeface="Arial"/>
                <a:cs typeface="Arial"/>
              </a:rPr>
              <a:t>:</a:t>
            </a:r>
            <a:r>
              <a:rPr sz="2000" b="1" spc="-180" dirty="0">
                <a:latin typeface="Arial"/>
                <a:cs typeface="Arial"/>
              </a:rPr>
              <a:t> </a:t>
            </a:r>
            <a:r>
              <a:rPr sz="2000" spc="-215" dirty="0">
                <a:latin typeface="Arial"/>
                <a:cs typeface="Arial"/>
              </a:rPr>
              <a:t>Es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el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uso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adecuado,</a:t>
            </a:r>
            <a:r>
              <a:rPr sz="2000" spc="-170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coordinado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y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eficaz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de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nuestro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cuerpo.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52420" y="1816100"/>
            <a:ext cx="6129020" cy="4485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741045"/>
            <a:ext cx="10972165" cy="4825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183515">
              <a:lnSpc>
                <a:spcPct val="100000"/>
              </a:lnSpc>
              <a:spcBef>
                <a:spcPts val="100"/>
              </a:spcBef>
              <a:buClr>
                <a:srgbClr val="EFA12D"/>
              </a:buClr>
              <a:buSzPct val="80000"/>
              <a:buFont typeface="Wingdings"/>
              <a:buChar char=""/>
              <a:tabLst>
                <a:tab pos="241300" algn="l"/>
              </a:tabLst>
            </a:pPr>
            <a:r>
              <a:rPr sz="2000" b="1" i="1" spc="-25" dirty="0">
                <a:latin typeface="Trebuchet MS"/>
                <a:cs typeface="Trebuchet MS"/>
              </a:rPr>
              <a:t>POSTURA: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2000" spc="-105" dirty="0">
                <a:latin typeface="Arial"/>
                <a:cs typeface="Arial"/>
              </a:rPr>
              <a:t>1.-</a:t>
            </a:r>
            <a:r>
              <a:rPr sz="2000" b="1" spc="-105" dirty="0">
                <a:latin typeface="Arial"/>
                <a:cs typeface="Arial"/>
              </a:rPr>
              <a:t>Alineación </a:t>
            </a:r>
            <a:r>
              <a:rPr sz="2000" b="1" spc="-110" dirty="0">
                <a:latin typeface="Arial"/>
                <a:cs typeface="Arial"/>
              </a:rPr>
              <a:t>corporal:</a:t>
            </a:r>
            <a:endParaRPr sz="2000">
              <a:latin typeface="Arial"/>
              <a:cs typeface="Arial"/>
            </a:endParaRPr>
          </a:p>
          <a:p>
            <a:pPr marL="12700" marR="5080" algn="just">
              <a:lnSpc>
                <a:spcPct val="150000"/>
              </a:lnSpc>
              <a:spcBef>
                <a:spcPts val="1405"/>
              </a:spcBef>
            </a:pPr>
            <a:r>
              <a:rPr sz="2000" spc="-215" dirty="0">
                <a:latin typeface="Arial"/>
                <a:cs typeface="Arial"/>
              </a:rPr>
              <a:t>Es </a:t>
            </a:r>
            <a:r>
              <a:rPr sz="2000" spc="-60" dirty="0">
                <a:latin typeface="Arial"/>
                <a:cs typeface="Arial"/>
              </a:rPr>
              <a:t>la ordenación </a:t>
            </a:r>
            <a:r>
              <a:rPr sz="2000" spc="-80" dirty="0">
                <a:latin typeface="Arial"/>
                <a:cs typeface="Arial"/>
              </a:rPr>
              <a:t>de </a:t>
            </a:r>
            <a:r>
              <a:rPr sz="2000" spc="-105" dirty="0">
                <a:latin typeface="Arial"/>
                <a:cs typeface="Arial"/>
              </a:rPr>
              <a:t>las </a:t>
            </a:r>
            <a:r>
              <a:rPr sz="2000" spc="-60" dirty="0">
                <a:latin typeface="Arial"/>
                <a:cs typeface="Arial"/>
              </a:rPr>
              <a:t>partes </a:t>
            </a:r>
            <a:r>
              <a:rPr sz="2000" spc="-45" dirty="0">
                <a:latin typeface="Arial"/>
                <a:cs typeface="Arial"/>
              </a:rPr>
              <a:t>del </a:t>
            </a:r>
            <a:r>
              <a:rPr sz="2000" spc="-70" dirty="0">
                <a:latin typeface="Arial"/>
                <a:cs typeface="Arial"/>
              </a:rPr>
              <a:t>cuerpo </a:t>
            </a:r>
            <a:r>
              <a:rPr sz="2000" spc="-30" dirty="0">
                <a:latin typeface="Arial"/>
                <a:cs typeface="Arial"/>
              </a:rPr>
              <a:t>entre </a:t>
            </a:r>
            <a:r>
              <a:rPr sz="2000" spc="-110" dirty="0">
                <a:latin typeface="Arial"/>
                <a:cs typeface="Arial"/>
              </a:rPr>
              <a:t>sí. </a:t>
            </a:r>
            <a:r>
              <a:rPr sz="2000" spc="-105" dirty="0">
                <a:latin typeface="Arial"/>
                <a:cs typeface="Arial"/>
              </a:rPr>
              <a:t>Cuando </a:t>
            </a:r>
            <a:r>
              <a:rPr sz="2000" spc="-50" dirty="0">
                <a:latin typeface="Arial"/>
                <a:cs typeface="Arial"/>
              </a:rPr>
              <a:t>el </a:t>
            </a:r>
            <a:r>
              <a:rPr sz="2000" spc="-70" dirty="0">
                <a:latin typeface="Arial"/>
                <a:cs typeface="Arial"/>
              </a:rPr>
              <a:t>cuerpo </a:t>
            </a:r>
            <a:r>
              <a:rPr sz="2000" spc="-80" dirty="0">
                <a:latin typeface="Arial"/>
                <a:cs typeface="Arial"/>
              </a:rPr>
              <a:t>está </a:t>
            </a:r>
            <a:r>
              <a:rPr sz="2000" spc="-50" dirty="0">
                <a:latin typeface="Arial"/>
                <a:cs typeface="Arial"/>
              </a:rPr>
              <a:t>bien </a:t>
            </a:r>
            <a:r>
              <a:rPr sz="2000" spc="-60" dirty="0">
                <a:latin typeface="Arial"/>
                <a:cs typeface="Arial"/>
              </a:rPr>
              <a:t>alineado, </a:t>
            </a:r>
            <a:r>
              <a:rPr sz="2000" spc="-80" dirty="0">
                <a:latin typeface="Arial"/>
                <a:cs typeface="Arial"/>
              </a:rPr>
              <a:t>los </a:t>
            </a:r>
            <a:r>
              <a:rPr sz="2000" spc="-90" dirty="0">
                <a:latin typeface="Arial"/>
                <a:cs typeface="Arial"/>
              </a:rPr>
              <a:t>músculos </a:t>
            </a:r>
            <a:r>
              <a:rPr sz="2000" spc="-145" dirty="0">
                <a:latin typeface="Arial"/>
                <a:cs typeface="Arial"/>
              </a:rPr>
              <a:t>se  </a:t>
            </a:r>
            <a:r>
              <a:rPr sz="2000" spc="-60" dirty="0">
                <a:latin typeface="Arial"/>
                <a:cs typeface="Arial"/>
              </a:rPr>
              <a:t>encuentran </a:t>
            </a:r>
            <a:r>
              <a:rPr sz="2000" spc="-90" dirty="0">
                <a:latin typeface="Arial"/>
                <a:cs typeface="Arial"/>
              </a:rPr>
              <a:t>en </a:t>
            </a:r>
            <a:r>
              <a:rPr sz="2000" spc="-100" dirty="0">
                <a:latin typeface="Arial"/>
                <a:cs typeface="Arial"/>
              </a:rPr>
              <a:t>una </a:t>
            </a:r>
            <a:r>
              <a:rPr sz="2000" spc="-50" dirty="0">
                <a:latin typeface="Arial"/>
                <a:cs typeface="Arial"/>
              </a:rPr>
              <a:t>ligera tensión </a:t>
            </a:r>
            <a:r>
              <a:rPr sz="2000" spc="-35" dirty="0">
                <a:latin typeface="Arial"/>
                <a:cs typeface="Arial"/>
              </a:rPr>
              <a:t>(tono), </a:t>
            </a:r>
            <a:r>
              <a:rPr sz="2000" spc="-95" dirty="0">
                <a:latin typeface="Arial"/>
                <a:cs typeface="Arial"/>
              </a:rPr>
              <a:t>una buena </a:t>
            </a:r>
            <a:r>
              <a:rPr sz="2000" spc="-65" dirty="0">
                <a:latin typeface="Arial"/>
                <a:cs typeface="Arial"/>
              </a:rPr>
              <a:t>alineación </a:t>
            </a:r>
            <a:r>
              <a:rPr sz="2000" spc="-70" dirty="0">
                <a:latin typeface="Arial"/>
                <a:cs typeface="Arial"/>
              </a:rPr>
              <a:t>favorece </a:t>
            </a:r>
            <a:r>
              <a:rPr sz="2000" spc="-60" dirty="0">
                <a:latin typeface="Arial"/>
                <a:cs typeface="Arial"/>
              </a:rPr>
              <a:t>la </a:t>
            </a:r>
            <a:r>
              <a:rPr sz="2000" spc="-85" dirty="0">
                <a:latin typeface="Arial"/>
                <a:cs typeface="Arial"/>
              </a:rPr>
              <a:t>expansión </a:t>
            </a:r>
            <a:r>
              <a:rPr sz="2000" spc="-55" dirty="0">
                <a:latin typeface="Arial"/>
                <a:cs typeface="Arial"/>
              </a:rPr>
              <a:t>pulmonar, </a:t>
            </a:r>
            <a:r>
              <a:rPr sz="2000" spc="-40" dirty="0">
                <a:latin typeface="Arial"/>
                <a:cs typeface="Arial"/>
              </a:rPr>
              <a:t>función  circulatoria, </a:t>
            </a:r>
            <a:r>
              <a:rPr sz="2000" spc="-35" dirty="0">
                <a:latin typeface="Arial"/>
                <a:cs typeface="Arial"/>
              </a:rPr>
              <a:t>gastrointestinal </a:t>
            </a:r>
            <a:r>
              <a:rPr sz="2000" spc="-45" dirty="0">
                <a:latin typeface="Arial"/>
                <a:cs typeface="Arial"/>
              </a:rPr>
              <a:t>y</a:t>
            </a:r>
            <a:r>
              <a:rPr sz="2000" spc="-405" dirty="0">
                <a:latin typeface="Arial"/>
                <a:cs typeface="Arial"/>
              </a:rPr>
              <a:t> </a:t>
            </a:r>
            <a:r>
              <a:rPr sz="2000" spc="-55" dirty="0">
                <a:latin typeface="Arial"/>
                <a:cs typeface="Arial"/>
              </a:rPr>
              <a:t>renal.</a:t>
            </a:r>
            <a:endParaRPr sz="20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1540"/>
              </a:spcBef>
            </a:pPr>
            <a:r>
              <a:rPr sz="2000" b="1" spc="-80" dirty="0">
                <a:latin typeface="Arial"/>
                <a:cs typeface="Arial"/>
              </a:rPr>
              <a:t>2.-Equilibrio</a:t>
            </a:r>
            <a:r>
              <a:rPr sz="2000" spc="-80" dirty="0">
                <a:latin typeface="Arial"/>
                <a:cs typeface="Arial"/>
              </a:rPr>
              <a:t>:</a:t>
            </a:r>
            <a:r>
              <a:rPr sz="2000" spc="-250" dirty="0">
                <a:latin typeface="Arial"/>
                <a:cs typeface="Arial"/>
              </a:rPr>
              <a:t> </a:t>
            </a:r>
            <a:r>
              <a:rPr sz="2000" spc="-110" dirty="0">
                <a:latin typeface="Arial"/>
                <a:cs typeface="Arial"/>
              </a:rPr>
              <a:t>Consecuencia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de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una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85" dirty="0">
                <a:latin typeface="Arial"/>
                <a:cs typeface="Arial"/>
              </a:rPr>
              <a:t>buena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alineación:</a:t>
            </a:r>
            <a:endParaRPr sz="2000">
              <a:latin typeface="Arial"/>
              <a:cs typeface="Arial"/>
            </a:endParaRPr>
          </a:p>
          <a:p>
            <a:pPr marL="241300" indent="-183515">
              <a:lnSpc>
                <a:spcPct val="100000"/>
              </a:lnSpc>
              <a:spcBef>
                <a:spcPts val="1160"/>
              </a:spcBef>
              <a:buClr>
                <a:srgbClr val="EFA12D"/>
              </a:buClr>
              <a:buSzPct val="80000"/>
              <a:buChar char="•"/>
              <a:tabLst>
                <a:tab pos="241300" algn="l"/>
              </a:tabLst>
            </a:pPr>
            <a:r>
              <a:rPr sz="2000" spc="-95" dirty="0">
                <a:latin typeface="Arial"/>
                <a:cs typeface="Arial"/>
              </a:rPr>
              <a:t>Línea </a:t>
            </a:r>
            <a:r>
              <a:rPr sz="2000" spc="-80" dirty="0">
                <a:latin typeface="Arial"/>
                <a:cs typeface="Arial"/>
              </a:rPr>
              <a:t>de</a:t>
            </a:r>
            <a:r>
              <a:rPr sz="2000" spc="-24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gravedad</a:t>
            </a:r>
            <a:endParaRPr sz="2000">
              <a:latin typeface="Arial"/>
              <a:cs typeface="Arial"/>
            </a:endParaRPr>
          </a:p>
          <a:p>
            <a:pPr marL="241300" indent="-183515">
              <a:lnSpc>
                <a:spcPct val="100000"/>
              </a:lnSpc>
              <a:spcBef>
                <a:spcPts val="1160"/>
              </a:spcBef>
              <a:buClr>
                <a:srgbClr val="EFA12D"/>
              </a:buClr>
              <a:buSzPct val="80000"/>
              <a:buChar char="•"/>
              <a:tabLst>
                <a:tab pos="241300" algn="l"/>
              </a:tabLst>
            </a:pPr>
            <a:r>
              <a:rPr sz="2000" spc="-60" dirty="0">
                <a:latin typeface="Arial"/>
                <a:cs typeface="Arial"/>
              </a:rPr>
              <a:t>Centro </a:t>
            </a:r>
            <a:r>
              <a:rPr sz="2000" spc="-80" dirty="0">
                <a:latin typeface="Arial"/>
                <a:cs typeface="Arial"/>
              </a:rPr>
              <a:t>de</a:t>
            </a:r>
            <a:r>
              <a:rPr sz="2000" spc="-28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gravedad</a:t>
            </a:r>
            <a:endParaRPr sz="2000">
              <a:latin typeface="Arial"/>
              <a:cs typeface="Arial"/>
            </a:endParaRPr>
          </a:p>
          <a:p>
            <a:pPr marL="241300" indent="-183515">
              <a:lnSpc>
                <a:spcPct val="100000"/>
              </a:lnSpc>
              <a:spcBef>
                <a:spcPts val="1165"/>
              </a:spcBef>
              <a:buClr>
                <a:srgbClr val="EFA12D"/>
              </a:buClr>
              <a:buSzPct val="80000"/>
              <a:buChar char="•"/>
              <a:tabLst>
                <a:tab pos="241300" algn="l"/>
              </a:tabLst>
            </a:pPr>
            <a:r>
              <a:rPr sz="2000" spc="-155" dirty="0">
                <a:latin typeface="Arial"/>
                <a:cs typeface="Arial"/>
              </a:rPr>
              <a:t>Base </a:t>
            </a:r>
            <a:r>
              <a:rPr sz="2000" spc="-80" dirty="0">
                <a:latin typeface="Arial"/>
                <a:cs typeface="Arial"/>
              </a:rPr>
              <a:t>de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apoyo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2000" b="1" spc="-40" dirty="0">
                <a:latin typeface="Arial"/>
                <a:cs typeface="Arial"/>
              </a:rPr>
              <a:t>3.-</a:t>
            </a:r>
            <a:r>
              <a:rPr sz="2000" b="1" spc="-225" dirty="0">
                <a:latin typeface="Arial"/>
                <a:cs typeface="Arial"/>
              </a:rPr>
              <a:t> </a:t>
            </a:r>
            <a:r>
              <a:rPr sz="2000" b="1" spc="-125" dirty="0">
                <a:latin typeface="Arial"/>
                <a:cs typeface="Arial"/>
              </a:rPr>
              <a:t>Coordinación: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implica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spc="-40" dirty="0">
                <a:latin typeface="Arial"/>
                <a:cs typeface="Arial"/>
              </a:rPr>
              <a:t>funcionamiento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30" dirty="0">
                <a:latin typeface="Arial"/>
                <a:cs typeface="Arial"/>
              </a:rPr>
              <a:t>integrado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80" dirty="0">
                <a:latin typeface="Arial"/>
                <a:cs typeface="Arial"/>
              </a:rPr>
              <a:t>de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spc="-90" dirty="0">
                <a:latin typeface="Arial"/>
                <a:cs typeface="Arial"/>
              </a:rPr>
              <a:t>músculos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y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75" dirty="0">
                <a:latin typeface="Arial"/>
                <a:cs typeface="Arial"/>
              </a:rPr>
              <a:t>sistema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spc="-65" dirty="0">
                <a:latin typeface="Arial"/>
                <a:cs typeface="Arial"/>
              </a:rPr>
              <a:t>nervioso.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631680" y="4909820"/>
            <a:ext cx="2283460" cy="1643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0" y="353059"/>
            <a:ext cx="2390140" cy="15468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6040" y="3134360"/>
            <a:ext cx="2857500" cy="1643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6639" y="599440"/>
            <a:ext cx="2781300" cy="2562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87240" y="1772920"/>
            <a:ext cx="2707639" cy="3449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6639" y="3799840"/>
            <a:ext cx="2781300" cy="2573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56219" y="599440"/>
            <a:ext cx="2781300" cy="26695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56219" y="3589020"/>
            <a:ext cx="2781300" cy="28447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8140" y="403859"/>
            <a:ext cx="11475720" cy="5971540"/>
            <a:chOff x="358140" y="403859"/>
            <a:chExt cx="11475720" cy="5971540"/>
          </a:xfrm>
        </p:grpSpPr>
        <p:sp>
          <p:nvSpPr>
            <p:cNvPr id="3" name="object 3"/>
            <p:cNvSpPr/>
            <p:nvPr/>
          </p:nvSpPr>
          <p:spPr>
            <a:xfrm>
              <a:off x="358140" y="403859"/>
              <a:ext cx="6784340" cy="59715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454140" y="1783079"/>
              <a:ext cx="5379720" cy="32918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</TotalTime>
  <Words>961</Words>
  <Application>Microsoft Office PowerPoint</Application>
  <PresentationFormat>Panorámica</PresentationFormat>
  <Paragraphs>94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Arial</vt:lpstr>
      <vt:lpstr>Calibri</vt:lpstr>
      <vt:lpstr>Cambria</vt:lpstr>
      <vt:lpstr>Century Gothic</vt:lpstr>
      <vt:lpstr>Comic Sans MS</vt:lpstr>
      <vt:lpstr>Times New Roman</vt:lpstr>
      <vt:lpstr>Trebuchet MS</vt:lpstr>
      <vt:lpstr>Wingdings</vt:lpstr>
      <vt:lpstr>Wingdings 3</vt:lpstr>
      <vt:lpstr>Ion</vt:lpstr>
      <vt:lpstr>Presentación de PowerPoint</vt:lpstr>
      <vt:lpstr>Objetivos</vt:lpstr>
      <vt:lpstr>Presentación de PowerPoint</vt:lpstr>
      <vt:lpstr>Necesidad de Actividad, reposo y sueño</vt:lpstr>
      <vt:lpstr>Conceptos…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INMOVILIDAD:</vt:lpstr>
      <vt:lpstr>SUEÑO Y REPOSO:</vt:lpstr>
      <vt:lpstr>Presentación de PowerPoint</vt:lpstr>
      <vt:lpstr>Presentación de PowerPoint</vt:lpstr>
      <vt:lpstr>Presentación de PowerPoint</vt:lpstr>
      <vt:lpstr>Actividad: Investigue y escriba la definición de cada palabra de lenguaje técnico de enfermería</vt:lpstr>
      <vt:lpstr>Bibliografía: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Necesidad Actividad, Reposo y Sueño</dc:title>
  <dc:creator>EU Nazlhy Vásquez Ortiz</dc:creator>
  <cp:lastModifiedBy>profesores media</cp:lastModifiedBy>
  <cp:revision>7</cp:revision>
  <dcterms:created xsi:type="dcterms:W3CDTF">2020-10-29T00:43:26Z</dcterms:created>
  <dcterms:modified xsi:type="dcterms:W3CDTF">2020-10-29T01:44:10Z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2020-04-19T00:00:00Z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2020-10-29T00:00:00Z</vt:filetime>
  </property>
</Properties>
</file>